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60" r:id="rId3"/>
    <p:sldId id="261" r:id="rId4"/>
    <p:sldId id="273" r:id="rId5"/>
    <p:sldId id="274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A36DE-95FE-4D62-B0BA-25CB302E341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1699-1516-49C2-8D2E-4E75F115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0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1699-1516-49C2-8D2E-4E75F11593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2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567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1"/>
            <a:ext cx="6192688" cy="1656183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 «Лесная сказка» комбинированного вида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6642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современных дошкольников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Воспитатель </a:t>
            </a:r>
            <a:r>
              <a:rPr lang="ru-RU" sz="2400" b="1" dirty="0" err="1">
                <a:solidFill>
                  <a:prstClr val="black"/>
                </a:solidFill>
                <a:latin typeface="Segoe Print" panose="02000600000000000000" pitchFamily="2" charset="0"/>
              </a:rPr>
              <a:t>Карпунина</a:t>
            </a: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 Елена Владимировна.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6864" cy="4077072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700" dirty="0" smtClean="0"/>
              <a:t>Требования к руководству игровой деятельности детей.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/>
              <a:t>О</a:t>
            </a:r>
            <a:r>
              <a:rPr lang="ru-RU" sz="2200" dirty="0" smtClean="0"/>
              <a:t>рганизация </a:t>
            </a:r>
            <a:r>
              <a:rPr lang="ru-RU" sz="2200" dirty="0"/>
              <a:t>и осуществление игровой деятельности детей последовательно и систематически, а не от случая, к случаю. Умение педагога наблюдать за детьми, умения понимать их игровые замыслы и переживания, исходя из этого, планировать игровую деятельность с дошкольниками. </a:t>
            </a:r>
            <a:r>
              <a:rPr lang="ru-RU" sz="2200" dirty="0" smtClean="0"/>
              <a:t>Организуя </a:t>
            </a:r>
            <a:r>
              <a:rPr lang="ru-RU" sz="2200" dirty="0"/>
              <a:t>сюжетно-ролевую игру с детьми, активно использовать методы и приёмы обучения детей игровым действиям, а в старшем дошкольном возрасте игровой цепочке согласно выбранной роли или игровому сюжету. Влияние воспитателя на выбор игры, игровые действия заключается в том, что он поддерживает интерес к игре, развивает инициативы детей, приучая их задумываться над темой игры и самостоятельно выбирать наиболее интересную.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098" name="Picture 2" descr="C:\Users\user\Desktop\2016-2017 учебный год\фото уголков  Ромашка\P101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38911"/>
            <a:ext cx="2957530" cy="22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016-2017 учебный год\фото уголков  Ромашка\P1010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85603"/>
            <a:ext cx="3161942" cy="23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2" y="0"/>
            <a:ext cx="9156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Направление игры как деятельности.</a:t>
            </a:r>
            <a:br>
              <a:rPr lang="ru-RU" sz="4000" b="1" dirty="0" smtClean="0"/>
            </a:br>
            <a:r>
              <a:rPr lang="ru-RU" sz="2800" dirty="0"/>
              <a:t> Изучение игровых интересов </a:t>
            </a:r>
            <a:r>
              <a:rPr lang="ru-RU" sz="2800" dirty="0" smtClean="0"/>
              <a:t>детей.</a:t>
            </a:r>
            <a:br>
              <a:rPr lang="ru-RU" sz="2800" dirty="0" smtClean="0"/>
            </a:br>
            <a:r>
              <a:rPr lang="ru-RU" sz="2800" dirty="0" smtClean="0"/>
              <a:t> Расширение </a:t>
            </a:r>
            <a:r>
              <a:rPr lang="ru-RU" sz="2800" dirty="0"/>
              <a:t>у ребенка представлений об окружающей </a:t>
            </a:r>
            <a:r>
              <a:rPr lang="ru-RU" sz="2800" dirty="0" smtClean="0"/>
              <a:t>действительности.</a:t>
            </a:r>
            <a:br>
              <a:rPr lang="ru-RU" sz="2800" dirty="0" smtClean="0"/>
            </a:br>
            <a:r>
              <a:rPr lang="ru-RU" sz="2800" dirty="0"/>
              <a:t>Формирование взаимоотношений детей в игре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Обучение детей планированию </a:t>
            </a:r>
            <a:r>
              <a:rPr lang="ru-RU" sz="2800" dirty="0" smtClean="0"/>
              <a:t>игры.</a:t>
            </a:r>
            <a:br>
              <a:rPr lang="ru-RU" sz="2800" dirty="0" smtClean="0"/>
            </a:br>
            <a:r>
              <a:rPr lang="ru-RU" sz="2800" dirty="0" smtClean="0"/>
              <a:t>Подведение итогов игры.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3200" dirty="0"/>
          </a:p>
        </p:txBody>
      </p:sp>
      <p:pic>
        <p:nvPicPr>
          <p:cNvPr id="5122" name="Picture 2" descr="C:\Users\user\Desktop\2016-2017 учебный год\фото уголков  Ромашка\P101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44816" cy="50405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Эффективность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формирования, управления и руководство игровой деятельностью во многом зависит от грамотного устройства игрового пространства и использования многообразных методов и приёмов, содействующих умелому сбору на игру, объединению детей в игровое сообщество, обогащение игровых умений.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5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344816" cy="14401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31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3" y="0"/>
            <a:ext cx="92712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9"/>
            <a:ext cx="7272808" cy="4824536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Игра – это особая деятельность, которая расцветает в детские годы и сопровождает человека на протяжении всей жизни</a:t>
            </a: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.</a:t>
            </a: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endParaRPr lang="ru-RU" sz="2800" u="sng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 •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С её помощью дети овладевают опытом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   взаимодействия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с окружающим миром, усваивают моральные нормы.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 •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 игре находят своё отражение сфера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 человеческой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деятельности, труда, отношений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   между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людьми.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68752" cy="5184576"/>
          </a:xfrm>
        </p:spPr>
        <p:txBody>
          <a:bodyPr>
            <a:normAutofit fontScale="90000"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sz="3200" kern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200" kern="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sz="3200" kern="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200" kern="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sz="3200" kern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200" kern="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sz="3200" kern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200" u="sng" kern="0" dirty="0" smtClean="0">
                <a:latin typeface="Arial"/>
                <a:cs typeface="Arial"/>
              </a:rPr>
              <a:t>Условия </a:t>
            </a:r>
            <a:r>
              <a:rPr lang="ru-RU" sz="3200" u="sng" kern="0" dirty="0">
                <a:latin typeface="Arial"/>
                <a:cs typeface="Arial"/>
              </a:rPr>
              <a:t>для развития игры </a:t>
            </a:r>
            <a:br>
              <a:rPr lang="ru-RU" sz="3200" u="sng" kern="0" dirty="0">
                <a:latin typeface="Arial"/>
                <a:cs typeface="Arial"/>
              </a:rPr>
            </a:br>
            <a:r>
              <a:rPr lang="ru-RU" sz="3200" u="sng" kern="0" dirty="0">
                <a:latin typeface="Arial"/>
                <a:cs typeface="Arial"/>
              </a:rPr>
              <a:t>современных </a:t>
            </a:r>
            <a:r>
              <a:rPr lang="ru-RU" sz="3200" u="sng" kern="0" dirty="0" smtClean="0">
                <a:latin typeface="Arial"/>
                <a:cs typeface="Arial"/>
              </a:rPr>
              <a:t>дошкольников</a:t>
            </a:r>
            <a:br>
              <a:rPr lang="ru-RU" sz="3200" u="sng" kern="0" dirty="0" smtClean="0">
                <a:latin typeface="Arial"/>
                <a:cs typeface="Arial"/>
              </a:rPr>
            </a:br>
            <a:r>
              <a:rPr lang="ru-RU" sz="27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 </a:t>
            </a:r>
            <a:r>
              <a:rPr lang="ru-RU" sz="2700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последние десятилетия </a:t>
            </a:r>
            <a:r>
              <a:rPr lang="ru-RU" sz="2700" kern="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социо</a:t>
            </a:r>
            <a:r>
              <a:rPr lang="ru-RU" sz="2700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- культурные условия жизни ребенка значительно изменились. </a:t>
            </a:r>
            <a:r>
              <a:rPr lang="ru-RU" sz="27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27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7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 </a:t>
            </a:r>
            <a:r>
              <a:rPr lang="ru-RU" sz="2700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последнее время наблюдается разрыв между поколениями детей и родителей </a:t>
            </a:r>
            <a:br>
              <a:rPr lang="ru-RU" sz="2700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700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Повышенная занятость родителей снижает их участие в воспитании детей, что приводит к отчуждению детей и </a:t>
            </a:r>
            <a:r>
              <a:rPr lang="ru-RU" sz="27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взрослых. </a:t>
            </a:r>
            <a:r>
              <a:rPr lang="ru-RU" sz="2700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2700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000" kern="0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sz="20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3200" kern="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sz="3200" kern="0" dirty="0">
                <a:solidFill>
                  <a:srgbClr val="FF0000"/>
                </a:solidFill>
                <a:latin typeface="Arial"/>
                <a:cs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3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2" y="0"/>
            <a:ext cx="9156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 для мальчиков.</a:t>
            </a:r>
            <a:endParaRPr lang="ru-RU" dirty="0"/>
          </a:p>
        </p:txBody>
      </p:sp>
      <p:pic>
        <p:nvPicPr>
          <p:cNvPr id="4" name="Picture 2" descr="http://www.shop-toys.ru/products_pictures/large_89167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8" y="1556792"/>
            <a:ext cx="2448272" cy="2448272"/>
          </a:xfrm>
          <a:prstGeom prst="rect">
            <a:avLst/>
          </a:prstGeom>
          <a:noFill/>
        </p:spPr>
      </p:pic>
      <p:pic>
        <p:nvPicPr>
          <p:cNvPr id="5" name="Picture 10" descr="http://www.bigbadtoystore.com/images/products/out/large/HAS17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2059" y="1320979"/>
            <a:ext cx="2808312" cy="2331517"/>
          </a:xfrm>
          <a:prstGeom prst="rect">
            <a:avLst/>
          </a:prstGeom>
          <a:noFill/>
        </p:spPr>
      </p:pic>
      <p:pic>
        <p:nvPicPr>
          <p:cNvPr id="6" name="Picture 8" descr="http://www.nafanya-express.ru/data/2012/03/27/1238158325/75e189505b1994e3d725a2fb928c2e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0446" y="1320979"/>
            <a:ext cx="2544217" cy="2834642"/>
          </a:xfrm>
          <a:prstGeom prst="rect">
            <a:avLst/>
          </a:prstGeom>
          <a:noFill/>
        </p:spPr>
      </p:pic>
      <p:pic>
        <p:nvPicPr>
          <p:cNvPr id="7" name="Picture 10" descr="http://plamoya.com/bmz_cache/e/ebd47f4b23ffe6de70e218ab4a375673.image.470x4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802" y="3688530"/>
            <a:ext cx="3528392" cy="3036591"/>
          </a:xfrm>
          <a:prstGeom prst="rect">
            <a:avLst/>
          </a:prstGeom>
          <a:noFill/>
        </p:spPr>
      </p:pic>
      <p:pic>
        <p:nvPicPr>
          <p:cNvPr id="9" name="Picture 6" descr="http://www.meloman.kz/upload/images/43122_412109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2" y="4200597"/>
            <a:ext cx="2700300" cy="2388519"/>
          </a:xfrm>
          <a:prstGeom prst="rect">
            <a:avLst/>
          </a:prstGeom>
          <a:noFill/>
        </p:spPr>
      </p:pic>
      <p:pic>
        <p:nvPicPr>
          <p:cNvPr id="10" name="Picture 12" descr="http://www.bigbadtoystore.com/images/products/out/large/TBD10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95525" y="4155621"/>
            <a:ext cx="2594164" cy="2691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2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3" y="0"/>
            <a:ext cx="9156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 для девочек.</a:t>
            </a:r>
            <a:endParaRPr lang="ru-RU" dirty="0"/>
          </a:p>
        </p:txBody>
      </p:sp>
      <p:pic>
        <p:nvPicPr>
          <p:cNvPr id="4" name="Рисунок 3" descr="http://i.walmartimages.com/i/p/00/02/70/84/93/0002708493449_500X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36" y="1160738"/>
            <a:ext cx="25050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egamama.com.ua/images/detailed/15/7135728960250e6988200e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60738"/>
            <a:ext cx="2736304" cy="255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gongoll-shop.de/media/image/thumbnail/cdf712c63e3cf263c169126a71534de9_72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5" y="3534595"/>
            <a:ext cx="2753420" cy="3006339"/>
          </a:xfrm>
          <a:prstGeom prst="rect">
            <a:avLst/>
          </a:prstGeom>
          <a:noFill/>
        </p:spPr>
      </p:pic>
      <p:pic>
        <p:nvPicPr>
          <p:cNvPr id="7" name="Picture 6" descr="http://igrushker.ru/files/products/227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17032"/>
            <a:ext cx="2664296" cy="2834680"/>
          </a:xfrm>
          <a:prstGeom prst="rect">
            <a:avLst/>
          </a:prstGeom>
          <a:noFill/>
        </p:spPr>
      </p:pic>
      <p:pic>
        <p:nvPicPr>
          <p:cNvPr id="8" name="Picture 8" descr="http://cs403926.userapi.com/v403926878/2702/TCHseYJov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7351" y="3717032"/>
            <a:ext cx="2137809" cy="2317441"/>
          </a:xfrm>
          <a:prstGeom prst="rect">
            <a:avLst/>
          </a:prstGeom>
          <a:noFill/>
        </p:spPr>
      </p:pic>
      <p:pic>
        <p:nvPicPr>
          <p:cNvPr id="9" name="Picture 4" descr="http://disneyworld.com.ua/img/p/8/9/6/8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327586"/>
            <a:ext cx="2232248" cy="2265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играли мы в детстве!</a:t>
            </a:r>
            <a:endParaRPr lang="ru-RU" dirty="0"/>
          </a:p>
        </p:txBody>
      </p:sp>
      <p:pic>
        <p:nvPicPr>
          <p:cNvPr id="4" name="Picture 8" descr="http://lol54.ru/uploads/posts/2009-07/1248750960_ussr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42" y="1700808"/>
            <a:ext cx="2880320" cy="194421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36429168-1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38262"/>
            <a:ext cx="2088232" cy="1428750"/>
          </a:xfrm>
          <a:prstGeom prst="rect">
            <a:avLst/>
          </a:prstGeom>
          <a:noFill/>
        </p:spPr>
      </p:pic>
      <p:pic>
        <p:nvPicPr>
          <p:cNvPr id="6" name="Picture 4" descr="http://img.photoprikol.net/2011-06/1307900230_igrushki-sssr-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43075"/>
            <a:ext cx="3120281" cy="1944215"/>
          </a:xfrm>
          <a:prstGeom prst="rect">
            <a:avLst/>
          </a:prstGeom>
          <a:noFill/>
        </p:spPr>
      </p:pic>
      <p:pic>
        <p:nvPicPr>
          <p:cNvPr id="7" name="Picture 6" descr="http://f1.live4fun.ru/pictures/img_10261331_151_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33056"/>
            <a:ext cx="3312368" cy="2522612"/>
          </a:xfrm>
          <a:prstGeom prst="rect">
            <a:avLst/>
          </a:prstGeom>
          <a:noFill/>
        </p:spPr>
      </p:pic>
      <p:pic>
        <p:nvPicPr>
          <p:cNvPr id="9" name="Picture 14" descr="http://friends.kz/uploads/posts/2009-06/1246353778_toys_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403354"/>
            <a:ext cx="2811422" cy="2126010"/>
          </a:xfrm>
          <a:prstGeom prst="rect">
            <a:avLst/>
          </a:prstGeom>
          <a:noFill/>
        </p:spPr>
      </p:pic>
      <p:pic>
        <p:nvPicPr>
          <p:cNvPr id="10" name="Picture 12" descr="http://doseng.org/uploads/posts/2011-01/1294878578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0542" y="3785097"/>
            <a:ext cx="2555776" cy="2503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4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5184576"/>
          </a:xfrm>
        </p:spPr>
        <p:txBody>
          <a:bodyPr>
            <a:normAutofit fontScale="90000"/>
          </a:bodyPr>
          <a:lstStyle/>
          <a:p>
            <a:pPr marL="457200" indent="-4572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Как это сказывается на  развитии современных дошкольников.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Всё чаще отмечают у детей неспособность к самоуглублению, к концентрации на каком-либо занятии, отсутствие заинтересованности делом.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Гиперактивность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, ситуативность поведения, повышенную рассеянность 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Бедность и примитивность игры пагубно отражаются и на коммуникативном развитии детей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Отставание в развитии речи (дети позже начинают говорить, мало и плохо разговаривают, их речь бедна и примитивна)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Современные дошкольники не умеют организовывать свою деятельность, наполнить ее смыслом.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У большинства детей не развито воображение, они творчески безынициативны, не умеют самостоятельно мыслить.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41" y="0"/>
            <a:ext cx="93280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128792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Что нужно для развития детской игры?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700" dirty="0" smtClean="0"/>
              <a:t>1.При создании игрового пространства с учётом ФГОС предусматривается  принцип гибкого зонирования, универсальности и </a:t>
            </a:r>
            <a:r>
              <a:rPr lang="ru-RU" sz="2700" dirty="0" err="1" smtClean="0"/>
              <a:t>трансформируемости</a:t>
            </a:r>
            <a:r>
              <a:rPr lang="ru-RU" sz="2700" dirty="0" smtClean="0"/>
              <a:t> предметно-игровой среды.</a:t>
            </a:r>
            <a:br>
              <a:rPr lang="ru-RU" sz="2700" dirty="0" smtClean="0"/>
            </a:br>
            <a:r>
              <a:rPr lang="ru-RU" sz="2700" dirty="0" smtClean="0"/>
              <a:t>2.Вовлечение детей в игру средствами игрового пространства.</a:t>
            </a:r>
            <a:br>
              <a:rPr lang="ru-RU" sz="2700" dirty="0" smtClean="0"/>
            </a:br>
            <a:r>
              <a:rPr lang="ru-RU" sz="2700" dirty="0" smtClean="0"/>
              <a:t>3.</a:t>
            </a:r>
            <a:r>
              <a:rPr lang="ru-RU" sz="2800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2700" dirty="0">
                <a:solidFill>
                  <a:srgbClr val="000000"/>
                </a:solidFill>
                <a:ea typeface="Calibri"/>
              </a:rPr>
              <a:t>Знание воспитателем специфики развития игры как деятельности на каждой возрастной </a:t>
            </a:r>
            <a:r>
              <a:rPr lang="ru-RU" sz="2700" dirty="0" smtClean="0">
                <a:solidFill>
                  <a:srgbClr val="000000"/>
                </a:solidFill>
                <a:ea typeface="Calibri"/>
              </a:rPr>
              <a:t>ступени.</a:t>
            </a:r>
            <a:br>
              <a:rPr lang="ru-RU" sz="2700" dirty="0" smtClean="0">
                <a:solidFill>
                  <a:srgbClr val="000000"/>
                </a:solidFill>
                <a:ea typeface="Calibri"/>
              </a:rPr>
            </a:br>
            <a:r>
              <a:rPr lang="ru-RU" sz="2700" dirty="0" smtClean="0">
                <a:solidFill>
                  <a:srgbClr val="000000"/>
                </a:solidFill>
                <a:ea typeface="Calibri"/>
              </a:rPr>
              <a:t>4.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ru-RU" sz="2700" dirty="0">
                <a:solidFill>
                  <a:srgbClr val="000000"/>
                </a:solidFill>
                <a:ea typeface="Calibri"/>
              </a:rPr>
              <a:t>Анализ психолого-педагогических условий развития игры детей своей </a:t>
            </a:r>
            <a:r>
              <a:rPr lang="ru-RU" sz="2700" dirty="0" smtClean="0">
                <a:solidFill>
                  <a:srgbClr val="000000"/>
                </a:solidFill>
                <a:ea typeface="Calibri"/>
              </a:rPr>
              <a:t>группы. 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869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4" y="0"/>
            <a:ext cx="9258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8792" cy="3568072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2200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2200" dirty="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2200" dirty="0" smtClean="0">
                <a:solidFill>
                  <a:srgbClr val="000000"/>
                </a:solidFill>
                <a:latin typeface="Arial"/>
                <a:ea typeface="Calibri"/>
              </a:rPr>
              <a:t>5.Соблюдение </a:t>
            </a:r>
            <a:r>
              <a:rPr lang="ru-RU" sz="2200" dirty="0">
                <a:solidFill>
                  <a:srgbClr val="000000"/>
                </a:solidFill>
                <a:latin typeface="Arial"/>
                <a:ea typeface="Calibri"/>
              </a:rPr>
              <a:t>баланса между свободной самостоятельной игрой и другими видами </a:t>
            </a:r>
            <a:r>
              <a:rPr lang="ru-RU" sz="2200" dirty="0" smtClean="0">
                <a:solidFill>
                  <a:srgbClr val="000000"/>
                </a:solidFill>
                <a:latin typeface="Arial"/>
                <a:ea typeface="Calibri"/>
              </a:rPr>
              <a:t>деятельности</a:t>
            </a:r>
            <a:br>
              <a:rPr lang="ru-RU" sz="22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2200" dirty="0" smtClean="0">
                <a:solidFill>
                  <a:srgbClr val="000000"/>
                </a:solidFill>
                <a:latin typeface="Arial"/>
                <a:ea typeface="Calibri"/>
              </a:rPr>
              <a:t>6.</a:t>
            </a:r>
            <a:r>
              <a:rPr lang="ru-RU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Непосредственное </a:t>
            </a:r>
            <a:r>
              <a:rPr lang="ru-RU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руководство играми детей.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>7.</a:t>
            </a:r>
            <a: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</a:rPr>
              <a:t>Атрибуты </a:t>
            </a:r>
            <a:r>
              <a:rPr lang="ru-RU" sz="2200" dirty="0">
                <a:solidFill>
                  <a:srgbClr val="000000"/>
                </a:solidFill>
                <a:latin typeface="Arial"/>
                <a:ea typeface="Times New Roman"/>
              </a:rPr>
              <a:t>для игр должны быть красочными и эстетическими, так как именно с ними будет взаимодействовать </a:t>
            </a:r>
            <a: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</a:rPr>
              <a:t>ребёнок.</a:t>
            </a:r>
            <a:r>
              <a:rPr lang="ru-RU" sz="2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8.Правильная </a:t>
            </a:r>
            <a:r>
              <a:rPr lang="ru-RU" sz="2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организация предметно игровой среды предполагает и выполнения воспитателем программной задачи развития детского творчества в игровой деятельности.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sz="2200" dirty="0"/>
          </a:p>
        </p:txBody>
      </p:sp>
      <p:pic>
        <p:nvPicPr>
          <p:cNvPr id="3074" name="Picture 2" descr="C:\Users\user\Desktop\2016-2017 учебный год\фото уголков  Ромашка\P101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77" y="3945945"/>
            <a:ext cx="3564904" cy="267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16-2017 учебный год\фото уголков  Ромашка\P1010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900"/>
            <a:ext cx="3777421" cy="28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129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Курагинский детский сад №8 «Лесная сказка» комбинированного вида.</vt:lpstr>
      <vt:lpstr>Презентация PowerPoint</vt:lpstr>
      <vt:lpstr>    Условия для развития игры  современных дошкольников За последние десятилетия социо - культурные условия жизни ребенка значительно изменились.  В последнее время наблюдается разрыв между поколениями детей и родителей   Повышенная занятость родителей снижает их участие в воспитании детей, что приводит к отчуждению детей и взрослых.     </vt:lpstr>
      <vt:lpstr>Игрушки для мальчиков.</vt:lpstr>
      <vt:lpstr>Игрушки для девочек.</vt:lpstr>
      <vt:lpstr>Чем играли мы в детстве!</vt:lpstr>
      <vt:lpstr>Как это сказывается на  развитии современных дошкольников. Всё чаще отмечают у детей неспособность к самоуглублению, к концентрации на каком-либо занятии, отсутствие заинтересованности делом. Гиперактивность, ситуативность поведения, повышенную рассеянность . Бедность и примитивность игры пагубно отражаются и на коммуникативном развитии детей  Отставание в развитии речи (дети позже начинают говорить, мало и плохо разговаривают, их речь бедна и примитивна)  Современные дошкольники не умеют организовывать свою деятельность, наполнить ее смыслом.  У большинства детей не развито воображение, они творчески безынициативны, не умеют самостоятельно мыслить. </vt:lpstr>
      <vt:lpstr>   Что нужно для развития детской игры?  1.При создании игрового пространства с учётом ФГОС предусматривается  принцип гибкого зонирования, универсальности и трансформируемости предметно-игровой среды. 2.Вовлечение детей в игру средствами игрового пространства. 3. Знание воспитателем специфики развития игры как деятельности на каждой возрастной ступени. 4. Анализ психолого-педагогических условий развития игры детей своей группы.  </vt:lpstr>
      <vt:lpstr>   5.Соблюдение баланса между свободной самостоятельной игрой и другими видами деятельности 6.Непосредственное руководство играми детей. 7.Атрибуты для игр должны быть красочными и эстетическими, так как именно с ними будет взаимодействовать ребёнок.  8.Правильная организация предметно игровой среды предполагает и выполнения воспитателем программной задачи развития детского творчества в игровой деятельности.  </vt:lpstr>
      <vt:lpstr>  Требования к руководству игровой деятельности детей. Организация и осуществление игровой деятельности детей последовательно и систематически, а не от случая, к случаю. Умение педагога наблюдать за детьми, умения понимать их игровые замыслы и переживания, исходя из этого, планировать игровую деятельность с дошкольниками. Организуя сюжетно-ролевую игру с детьми, активно использовать методы и приёмы обучения детей игровым действиям, а в старшем дошкольном возрасте игровой цепочке согласно выбранной роли или игровому сюжету. Влияние воспитателя на выбор игры, игровые действия заключается в том, что он поддерживает интерес к игре, развивает инициативы детей, приучая их задумываться над темой игры и самостоятельно выбирать наиболее интересную. </vt:lpstr>
      <vt:lpstr> Направление игры как деятельности.  Изучение игровых интересов детей.  Расширение у ребенка представлений об окружающей действительности. Формирование взаимоотношений детей в игре  Обучение детей планированию игры. Подведение итогов игры.  </vt:lpstr>
      <vt:lpstr>Эффективность формирования, управления и руководство игровой деятельностью во многом зависит от грамотного устройства игрового пространства и использования многообразных методов и приёмов, содействующих умелому сбору на игру, объединению детей в игровое сообщество, обогащение игровых умений.  </vt:lpstr>
      <vt:lpstr>Спасибо за внимание!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2018-02-22T12:33:21Z</dcterms:created>
  <dcterms:modified xsi:type="dcterms:W3CDTF">2018-02-25T06:28:17Z</dcterms:modified>
</cp:coreProperties>
</file>