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80" r:id="rId3"/>
    <p:sldId id="282" r:id="rId4"/>
    <p:sldId id="263" r:id="rId5"/>
    <p:sldId id="265" r:id="rId6"/>
    <p:sldId id="272" r:id="rId7"/>
    <p:sldId id="267" r:id="rId8"/>
    <p:sldId id="266" r:id="rId9"/>
    <p:sldId id="273" r:id="rId10"/>
    <p:sldId id="257" r:id="rId11"/>
    <p:sldId id="270" r:id="rId12"/>
    <p:sldId id="274" r:id="rId13"/>
    <p:sldId id="271" r:id="rId14"/>
    <p:sldId id="260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E3A4-35B6-4B9F-8B8B-6FC8372F0059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8F142-930F-44D1-BD7B-1932E75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F142-930F-44D1-BD7B-1932E75C6B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0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EB259F-568F-4EC7-BF25-F88E835AB78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A51E9E-B5B6-4BD4-9883-42ED4318BE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images.inlearno.ru/events_preview/a8abe8fc4f21b609a639af7458c12b62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6501"/>
          <a:stretch/>
        </p:blipFill>
        <p:spPr bwMode="auto">
          <a:xfrm>
            <a:off x="179512" y="1772816"/>
            <a:ext cx="878497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4624"/>
            <a:ext cx="8856984" cy="17281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креативности детей старшего дошкольного возраста с применением конструктора ЛЕГО</a:t>
            </a:r>
            <a:endParaRPr lang="ru-RU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165304"/>
            <a:ext cx="520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Воспитатель:  Комарова Е.В.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1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9883"/>
            <a:ext cx="8856984" cy="173494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 LEGO появился очень давно, но актуальность его не утрачена до сих пор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644008" cy="506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maam.ru/upload/blogs/detsad-56468-1472927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" y="1772816"/>
            <a:ext cx="4447295" cy="5000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220072" y="1323760"/>
            <a:ext cx="3672408" cy="16113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Развитию воображения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044" y="1251752"/>
            <a:ext cx="3844008" cy="16833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Самореализации собственных замыслов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4770"/>
            <a:ext cx="6696744" cy="15840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/>
              <a:t>Легоконструирование</a:t>
            </a:r>
            <a:endParaRPr lang="ru-RU" sz="3200" b="1" i="1" dirty="0" smtClean="0"/>
          </a:p>
          <a:p>
            <a:pPr algn="ctr"/>
            <a:r>
              <a:rPr lang="ru-RU" sz="3200" b="1" i="1" dirty="0"/>
              <a:t>с</a:t>
            </a:r>
            <a:r>
              <a:rPr lang="ru-RU" sz="3200" b="1" i="1" dirty="0" smtClean="0"/>
              <a:t>пособствует:</a:t>
            </a:r>
            <a:endParaRPr lang="ru-RU" sz="3200" b="1" i="1" dirty="0"/>
          </a:p>
        </p:txBody>
      </p:sp>
      <p:sp>
        <p:nvSpPr>
          <p:cNvPr id="5" name="Овал 4"/>
          <p:cNvSpPr/>
          <p:nvPr/>
        </p:nvSpPr>
        <p:spPr>
          <a:xfrm>
            <a:off x="26042" y="2845770"/>
            <a:ext cx="4113909" cy="16549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 smtClean="0">
                <a:solidFill>
                  <a:schemeClr val="tx1"/>
                </a:solidFill>
              </a:rPr>
              <a:t>Формированию образного, пространственного мышления</a:t>
            </a:r>
            <a:endParaRPr lang="ru-RU" sz="2100" b="1" i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2845769"/>
            <a:ext cx="3528392" cy="16549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Развитию внимания, памяти, речи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31740" y="4077072"/>
            <a:ext cx="4896544" cy="2448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Развитию </a:t>
            </a:r>
            <a:r>
              <a:rPr lang="ru-RU" sz="2400" b="1" i="1" dirty="0">
                <a:solidFill>
                  <a:schemeClr val="tx1"/>
                </a:solidFill>
              </a:rPr>
              <a:t>познавательных, художественно-эстетических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0123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к презент\20171130_1009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5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04" y="620688"/>
            <a:ext cx="9140196" cy="6120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азвивают мелкую моторику;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развивают внимание, память, мышление;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расширяют свои представления об окружающем мире;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получают математические знания;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учатся правильно и быстро ориентироваться в пространстве;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овладевают умением мысленно разделить предмет на части и собрать из частей целое;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учатся анализировать, воображать, фантазировать, творчески мыслить;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учатся общаться друг с другом.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074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Играя в ЛЕГО, дети: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3999" cy="17008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800" b="1" dirty="0" smtClean="0"/>
          </a:p>
          <a:p>
            <a:pPr marL="45720" indent="0" algn="ctr">
              <a:buNone/>
            </a:pPr>
            <a:r>
              <a:rPr lang="ru-RU" sz="2800" b="1" dirty="0" smtClean="0"/>
              <a:t>С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помощью </a:t>
            </a:r>
            <a:r>
              <a:rPr lang="ru-RU" sz="2800" b="1" dirty="0" err="1" smtClean="0"/>
              <a:t>Лего</a:t>
            </a:r>
            <a:r>
              <a:rPr lang="ru-RU" sz="2800" b="1" dirty="0" smtClean="0"/>
              <a:t> – конструктора ребенок </a:t>
            </a:r>
            <a:r>
              <a:rPr lang="ru-RU" sz="2800" b="1" dirty="0"/>
              <a:t>имеет возможность общаться, исследовать и </a:t>
            </a:r>
            <a:r>
              <a:rPr lang="ru-RU" sz="2800" b="1" dirty="0" smtClean="0"/>
              <a:t>играть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6" t="17940" r="9561" b="52680"/>
          <a:stretch/>
        </p:blipFill>
        <p:spPr bwMode="auto">
          <a:xfrm>
            <a:off x="0" y="2183701"/>
            <a:ext cx="4788024" cy="448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35597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структор\20181107_105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" y="1"/>
            <a:ext cx="9123632" cy="685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7809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«Если ребёнок в детстве не научился творить, то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жизни он будет только подражать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копировать»</a:t>
            </a:r>
          </a:p>
          <a:p>
            <a:pPr marL="4572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Н.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Толстой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ramenki-cdo.narod.ru/gallery/image2012/lego/leg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750"/>
            <a:ext cx="8064896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352928" cy="6336704"/>
          </a:xfrm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Креативность (от англ.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creativity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) — уровень творческой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одарённости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, способности к творчеству, составляющий относительно устойчивую характеристику личности.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Центральное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направление в изучении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креативности—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выявление личностных качеств, с которыми она связана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Вопреки распространённому мнению, креативность не является врождённой способностью. Наоборот, креативному мышлению можно и нужно систематически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обучать!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Дошкольный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возраст представляет наибольший интерес в исследованиях креативности.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3240360"/>
          </a:xfrm>
        </p:spPr>
        <p:txBody>
          <a:bodyPr>
            <a:normAutofit lnSpcReduction="100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Дошкольный возраст </a:t>
            </a:r>
            <a:r>
              <a:rPr lang="ru-RU" sz="2400" b="1" dirty="0" smtClean="0">
                <a:latin typeface="Times New Roman"/>
                <a:ea typeface="Times New Roman"/>
              </a:rPr>
              <a:t>- </a:t>
            </a:r>
            <a:r>
              <a:rPr lang="ru-RU" sz="2400" b="1" dirty="0">
                <a:latin typeface="Times New Roman"/>
                <a:ea typeface="Times New Roman"/>
              </a:rPr>
              <a:t>благоприятный период для развития креативности. Именно в это время происходят прогрессивные изменения во многих сферах, совершенствуются психические процессы (внимание, память, восприятие, мышление, речь, воображение), активно развиваются личностные качества, а на их основе </a:t>
            </a:r>
            <a:r>
              <a:rPr lang="ru-RU" sz="2400" b="1" dirty="0" smtClean="0">
                <a:latin typeface="Times New Roman"/>
                <a:ea typeface="Times New Roman"/>
              </a:rPr>
              <a:t>-способности </a:t>
            </a:r>
            <a:r>
              <a:rPr lang="ru-RU" sz="2400" b="1" dirty="0">
                <a:latin typeface="Times New Roman"/>
                <a:ea typeface="Times New Roman"/>
              </a:rPr>
              <a:t>и склонности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Важной составляющей в развитии креативности является </a:t>
            </a:r>
            <a:r>
              <a:rPr lang="ru-RU" sz="2400" b="1" dirty="0" err="1" smtClean="0">
                <a:latin typeface="Times New Roman"/>
                <a:ea typeface="Times New Roman"/>
              </a:rPr>
              <a:t>легоконструирование</a:t>
            </a:r>
            <a:r>
              <a:rPr lang="ru-RU" sz="2400" b="1" dirty="0" smtClean="0">
                <a:latin typeface="Times New Roman"/>
                <a:ea typeface="Times New Roman"/>
              </a:rPr>
              <a:t>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777686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188640"/>
            <a:ext cx="6588720" cy="33123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«Конструируя, ребёнок </a:t>
            </a:r>
            <a:r>
              <a:rPr lang="ru-RU" sz="3600" b="1" i="1" dirty="0" smtClean="0">
                <a:solidFill>
                  <a:prstClr val="black"/>
                </a:solidFill>
                <a:ea typeface="+mj-ea"/>
                <a:cs typeface="+mj-cs"/>
              </a:rPr>
              <a:t>действует, </a:t>
            </a:r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как зодчий, возводящий здание собственного интеллекта»</a:t>
            </a:r>
            <a:b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                                 </a:t>
            </a:r>
            <a:r>
              <a:rPr lang="ru-RU" sz="3600" b="1" i="1" dirty="0" smtClean="0">
                <a:solidFill>
                  <a:prstClr val="black"/>
                </a:solidFill>
                <a:ea typeface="+mj-ea"/>
                <a:cs typeface="+mj-cs"/>
              </a:rPr>
              <a:t>Ж</a:t>
            </a:r>
            <a:r>
              <a:rPr lang="ru-RU" sz="3600" b="1" i="1" dirty="0">
                <a:solidFill>
                  <a:prstClr val="black"/>
                </a:solidFill>
                <a:ea typeface="+mj-ea"/>
                <a:cs typeface="+mj-cs"/>
              </a:rPr>
              <a:t>. Пиаже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409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23528" y="188640"/>
            <a:ext cx="8568952" cy="28083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Внедрение </a:t>
            </a:r>
            <a:r>
              <a:rPr lang="ru-RU" sz="2400" b="1" dirty="0" err="1">
                <a:solidFill>
                  <a:schemeClr val="tx1"/>
                </a:solidFill>
              </a:rPr>
              <a:t>лего</a:t>
            </a:r>
            <a:r>
              <a:rPr lang="ru-RU" sz="2400" b="1" dirty="0">
                <a:solidFill>
                  <a:schemeClr val="tx1"/>
                </a:solidFill>
              </a:rPr>
              <a:t> — конструирования в образовательный процесс старших дошкольников играет важную </a:t>
            </a:r>
            <a:r>
              <a:rPr lang="ru-RU" sz="2400" b="1" dirty="0" smtClean="0">
                <a:solidFill>
                  <a:schemeClr val="tx1"/>
                </a:solidFill>
              </a:rPr>
              <a:t>роль, так как является средством развития креативности дошкольников, способствует воспитанию социально-активной личности, предоставляет ребёнку возможность экспериментировать и созидать свой собственный мир, где нет границ.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Конструктор\20181101_095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453313" cy="3629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Фото к презент\20171116_09365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16603"/>
          <a:stretch/>
        </p:blipFill>
        <p:spPr bwMode="auto">
          <a:xfrm>
            <a:off x="19860" y="0"/>
            <a:ext cx="912414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53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zhnevartovsk.topbricks.ru/sites/default/files/imagecache/product_full/1069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493"/>
            <a:ext cx="9144000" cy="5459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0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2700">
                  <a:solidFill>
                    <a:schemeClr val="tx1"/>
                  </a:solidFill>
                  <a:prstDash val="solid"/>
                </a:ln>
              </a:rPr>
              <a:t>Цель: </a:t>
            </a:r>
            <a:r>
              <a:rPr lang="ru-RU" sz="3400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развитие креативности </a:t>
            </a:r>
            <a:r>
              <a:rPr lang="ru-RU" sz="3400" b="1" dirty="0" smtClean="0">
                <a:ln w="12700">
                  <a:solidFill>
                    <a:prstClr val="black"/>
                  </a:solidFill>
                  <a:prstDash val="solid"/>
                </a:ln>
              </a:rPr>
              <a:t>каждого </a:t>
            </a:r>
            <a:r>
              <a:rPr lang="ru-RU" sz="3400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ребёнка посредством </a:t>
            </a:r>
            <a:r>
              <a:rPr lang="ru-RU" sz="3400" b="1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легоконструирования</a:t>
            </a:r>
            <a:r>
              <a:rPr lang="ru-RU" sz="3400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ru-RU" sz="3400" b="1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1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2384"/>
            <a:ext cx="9144000" cy="68356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Char char="•"/>
            </a:pPr>
            <a:endParaRPr lang="ru-RU" sz="3600" b="1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дошкольников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 при помощи конструирования,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стимулировать детское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конструированию по образцу, чертежу, заданной схеме, по замыслу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мышление, умение анализировать предмет, выделять его характерные особенности, основные части, устанавливать связь между их назначением 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строением;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выполнять задания в соответствии с инструкцией и поставленной целью, доводить начатое дело до конца, планировать будущую работу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 детей, воображение, фантазию и творческую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инициативу;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 детей при работе в паре, коллективе; выявлять детей, обладающих нестандартным творческим мышлением;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развивать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мелкую моторику рук, диалогическую и монологическую речь, расширять словарный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запас.</a:t>
            </a:r>
          </a:p>
          <a:p>
            <a:pPr algn="ctr">
              <a:buFont typeface="Arial" pitchFamily="34" charset="0"/>
              <a:buChar char="•"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33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онструктор\20181101_1008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6"/>
          <a:stretch/>
        </p:blipFill>
        <p:spPr bwMode="auto">
          <a:xfrm>
            <a:off x="46494" y="0"/>
            <a:ext cx="9062010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457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Играя в ЛЕГО, дети: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Легоконструирование как фактор развития личности дошкольника</dc:title>
  <dc:creator>User</dc:creator>
  <cp:lastModifiedBy>user</cp:lastModifiedBy>
  <cp:revision>66</cp:revision>
  <dcterms:created xsi:type="dcterms:W3CDTF">2018-02-12T13:13:15Z</dcterms:created>
  <dcterms:modified xsi:type="dcterms:W3CDTF">2018-11-15T09:32:30Z</dcterms:modified>
</cp:coreProperties>
</file>