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9" r:id="rId3"/>
    <p:sldId id="256" r:id="rId4"/>
    <p:sldId id="257" r:id="rId5"/>
    <p:sldId id="268" r:id="rId6"/>
    <p:sldId id="260" r:id="rId7"/>
    <p:sldId id="264" r:id="rId8"/>
    <p:sldId id="265" r:id="rId9"/>
    <p:sldId id="258" r:id="rId10"/>
    <p:sldId id="267" r:id="rId11"/>
    <p:sldId id="269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2EE7338-4505-45A7-8F9A-B2A02E077C9E}" type="datetimeFigureOut">
              <a:rPr lang="ru-RU" smtClean="0"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ABA5763-55F7-4B30-8277-14397D8575E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252728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Легоконструирование</a:t>
            </a:r>
            <a:r>
              <a:rPr lang="ru-RU" b="1" dirty="0" smtClean="0">
                <a:solidFill>
                  <a:srgbClr val="FF0000"/>
                </a:solidFill>
              </a:rPr>
              <a:t> как средство развития пространственного мышления детей дошкольного </a:t>
            </a:r>
            <a:r>
              <a:rPr lang="ru-RU" b="1" dirty="0">
                <a:solidFill>
                  <a:srgbClr val="FF0000"/>
                </a:solidFill>
              </a:rPr>
              <a:t>возраста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814541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6165304"/>
            <a:ext cx="4677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Воспитатель:  Комарова Е. 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461161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5" r="11332"/>
          <a:stretch/>
        </p:blipFill>
        <p:spPr bwMode="auto">
          <a:xfrm>
            <a:off x="4499992" y="41684"/>
            <a:ext cx="4499992" cy="318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2" r="22376"/>
          <a:stretch/>
        </p:blipFill>
        <p:spPr bwMode="auto">
          <a:xfrm>
            <a:off x="0" y="3216955"/>
            <a:ext cx="3707904" cy="364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78"/>
          <a:stretch/>
        </p:blipFill>
        <p:spPr bwMode="auto">
          <a:xfrm>
            <a:off x="3784624" y="3290872"/>
            <a:ext cx="5194513" cy="34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4"/>
          <a:stretch/>
        </p:blipFill>
        <p:spPr bwMode="auto">
          <a:xfrm>
            <a:off x="0" y="0"/>
            <a:ext cx="4355976" cy="32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59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79296" cy="24426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Конструирование </a:t>
            </a:r>
            <a:r>
              <a:rPr lang="ru-RU" sz="2800" b="1" dirty="0" smtClean="0">
                <a:solidFill>
                  <a:schemeClr val="tx1"/>
                </a:solidFill>
              </a:rPr>
              <a:t>предметов из </a:t>
            </a:r>
            <a:r>
              <a:rPr lang="ru-RU" sz="2800" b="1" dirty="0" err="1" smtClean="0">
                <a:solidFill>
                  <a:schemeClr val="tx1"/>
                </a:solidFill>
              </a:rPr>
              <a:t>логодеталей</a:t>
            </a:r>
            <a:r>
              <a:rPr lang="ru-RU" sz="2800" b="1" dirty="0" smtClean="0">
                <a:solidFill>
                  <a:schemeClr val="tx1"/>
                </a:solidFill>
              </a:rPr>
              <a:t> является великолепным средством для интеллектуального развития дошкольников, обеспечивающее интеграцию различных видов деятельности 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1296144" cy="471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96952"/>
            <a:ext cx="2592288" cy="276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20511"/>
            <a:ext cx="2864131" cy="160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380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r="16187"/>
          <a:stretch/>
        </p:blipFill>
        <p:spPr bwMode="auto">
          <a:xfrm>
            <a:off x="1043608" y="425075"/>
            <a:ext cx="7380312" cy="612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9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88640"/>
            <a:ext cx="6588720" cy="3312368"/>
          </a:xfrm>
        </p:spPr>
        <p:txBody>
          <a:bodyPr/>
          <a:lstStyle/>
          <a:p>
            <a:pPr marL="0" indent="0">
              <a:buNone/>
            </a:pPr>
            <a:r>
              <a:rPr lang="ru-RU" sz="3600" b="1" i="1" dirty="0">
                <a:solidFill>
                  <a:prstClr val="black"/>
                </a:solidFill>
                <a:ea typeface="+mj-ea"/>
                <a:cs typeface="+mj-cs"/>
              </a:rPr>
              <a:t>«Конструируя, ребёнок действует как зодчий, возводящий здание собственного интеллекта»</a:t>
            </a:r>
            <a:br>
              <a:rPr lang="ru-RU" sz="3600" b="1" i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3600" b="1" i="1" dirty="0">
                <a:solidFill>
                  <a:prstClr val="black"/>
                </a:solidFill>
                <a:ea typeface="+mj-ea"/>
                <a:cs typeface="+mj-cs"/>
              </a:rPr>
              <a:t>                                             Ж. Пиаже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56176" y="404664"/>
            <a:ext cx="3168352" cy="282360"/>
          </a:xfrm>
        </p:spPr>
        <p:txBody>
          <a:bodyPr>
            <a:noAutofit/>
          </a:bodyPr>
          <a:lstStyle/>
          <a:p>
            <a:endParaRPr lang="ru-RU" sz="3600" b="1" i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52936"/>
            <a:ext cx="6436307" cy="377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7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780108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04664"/>
            <a:ext cx="6656784" cy="210524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</a:rPr>
              <a:t>Сегодня мы сделаем вместе, а завтра ты сможешь сам!</a:t>
            </a:r>
          </a:p>
          <a:p>
            <a:endParaRPr lang="ru-RU" sz="3600" i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6096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54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340768"/>
            <a:ext cx="7560840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Актуальность ЛЕГО значима в свете внедрения ФГОС, является средством пространственного развития дошкольников, способствует воспитанию социально-активной личности, предоставляет ребёнку возможность экспериментировать и созидать свой собственный мир, где нет границ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131024" cy="4263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85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380319"/>
            <a:ext cx="5796136" cy="347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9685" cy="332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810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556792"/>
            <a:ext cx="7840381" cy="4824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chemeClr val="tx1"/>
                </a:solidFill>
                <a:latin typeface="Comic Sans MS" pitchFamily="66" charset="0"/>
              </a:rPr>
              <a:t>Цель: развитие пространственного мышления и интеллектуального потенциала каждого ребенка посредством </a:t>
            </a:r>
            <a:r>
              <a:rPr lang="ru-RU" sz="4800" b="1" dirty="0" err="1" smtClean="0">
                <a:solidFill>
                  <a:schemeClr val="tx1"/>
                </a:solidFill>
                <a:latin typeface="Comic Sans MS" pitchFamily="66" charset="0"/>
              </a:rPr>
              <a:t>легоконструирования</a:t>
            </a:r>
            <a:endParaRPr lang="ru-RU" sz="4800" b="1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1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750546" y="332656"/>
            <a:ext cx="6120680" cy="14401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err="1" smtClean="0"/>
              <a:t>Легоконструирование</a:t>
            </a:r>
            <a:endParaRPr lang="ru-RU" sz="3200" b="1" i="1" dirty="0" smtClean="0"/>
          </a:p>
          <a:p>
            <a:pPr algn="ctr"/>
            <a:r>
              <a:rPr lang="ru-RU" sz="3200" b="1" i="1" dirty="0"/>
              <a:t>с</a:t>
            </a:r>
            <a:r>
              <a:rPr lang="ru-RU" sz="3200" b="1" i="1" dirty="0" smtClean="0"/>
              <a:t>пособствует:</a:t>
            </a:r>
            <a:endParaRPr lang="ru-RU" sz="3200" b="1" i="1" dirty="0"/>
          </a:p>
        </p:txBody>
      </p:sp>
      <p:sp>
        <p:nvSpPr>
          <p:cNvPr id="5" name="Овал 4"/>
          <p:cNvSpPr/>
          <p:nvPr/>
        </p:nvSpPr>
        <p:spPr>
          <a:xfrm>
            <a:off x="971600" y="1484784"/>
            <a:ext cx="3744416" cy="14401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Формированию образного, пространственного мышления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364088" y="1448780"/>
            <a:ext cx="3024336" cy="151216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Развитию воображения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41837" y="2923665"/>
            <a:ext cx="3456384" cy="16561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Самореализации собственных замыслов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221560" y="2924943"/>
            <a:ext cx="3168352" cy="165490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Развитию внимания, памяти, речи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974682" y="4221088"/>
            <a:ext cx="3672408" cy="180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Развитию </a:t>
            </a:r>
            <a:r>
              <a:rPr lang="ru-RU" sz="2000" b="1" i="1" dirty="0">
                <a:solidFill>
                  <a:schemeClr val="tx1"/>
                </a:solidFill>
              </a:rPr>
              <a:t>познавательных, художественно-эстетических способностей</a:t>
            </a:r>
          </a:p>
        </p:txBody>
      </p:sp>
    </p:spTree>
    <p:extLst>
      <p:ext uri="{BB962C8B-B14F-4D97-AF65-F5344CB8AC3E}">
        <p14:creationId xmlns:p14="http://schemas.microsoft.com/office/powerpoint/2010/main" val="2779807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6992" b="19425"/>
          <a:stretch/>
        </p:blipFill>
        <p:spPr bwMode="auto">
          <a:xfrm>
            <a:off x="2232832" y="251045"/>
            <a:ext cx="4944729" cy="296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/>
          <a:stretch/>
        </p:blipFill>
        <p:spPr bwMode="auto">
          <a:xfrm>
            <a:off x="579286" y="3212976"/>
            <a:ext cx="3923928" cy="359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t="3981" r="29238"/>
          <a:stretch/>
        </p:blipFill>
        <p:spPr bwMode="auto">
          <a:xfrm>
            <a:off x="4705197" y="3212976"/>
            <a:ext cx="3995936" cy="337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479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96752"/>
            <a:ext cx="7408333" cy="345069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Развивают </a:t>
            </a: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мелкую моторику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Развивают внимание, память, мышление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Расширяют свои представления об окружающем мире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Получают математические знания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Учатся правильно и быстро ориентироваться в пространстве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Овладевают умением мысленно разделить предмет на части и собрать из частей целое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Учатся </a:t>
            </a: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анализировать, воображать</a:t>
            </a: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, фантазировать, творчески мыслить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Учатся общаться друг с другом</a:t>
            </a:r>
            <a:endParaRPr lang="ru-RU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8328"/>
            <a:ext cx="7931224" cy="107444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Играя в ЛЕГО, дети: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025501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477</TotalTime>
  <Words>181</Words>
  <Application>Microsoft Office PowerPoint</Application>
  <PresentationFormat>Экран (4:3)</PresentationFormat>
  <Paragraphs>24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Легоконструирование как средство развития пространственного мышления детей дошкольного возраста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Играя в ЛЕГО, дети:</vt:lpstr>
      <vt:lpstr>Презентация PowerPoint</vt:lpstr>
      <vt:lpstr>Конструирование предметов из логодеталей является великолепным средством для интеллектуального развития дошкольников, обеспечивающее интеграцию различных видов деятельности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dcterms:created xsi:type="dcterms:W3CDTF">2017-11-12T14:18:05Z</dcterms:created>
  <dcterms:modified xsi:type="dcterms:W3CDTF">2017-11-26T13:36:05Z</dcterms:modified>
</cp:coreProperties>
</file>