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79" r:id="rId6"/>
    <p:sldId id="264" r:id="rId7"/>
    <p:sldId id="259" r:id="rId8"/>
    <p:sldId id="269" r:id="rId9"/>
    <p:sldId id="262" r:id="rId10"/>
    <p:sldId id="266" r:id="rId11"/>
    <p:sldId id="263" r:id="rId12"/>
    <p:sldId id="265" r:id="rId13"/>
    <p:sldId id="270" r:id="rId14"/>
    <p:sldId id="274" r:id="rId15"/>
    <p:sldId id="275" r:id="rId16"/>
    <p:sldId id="271" r:id="rId17"/>
    <p:sldId id="272" r:id="rId18"/>
    <p:sldId id="273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wallpapersafari.com/32/88/oCf7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2051720" y="2150568"/>
            <a:ext cx="6912768" cy="25568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54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Утренний </a:t>
            </a:r>
            <a:r>
              <a:rPr lang="ru-RU" sz="54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сбор</a:t>
            </a:r>
            <a:endParaRPr lang="ru-RU" sz="5400" b="1" dirty="0">
              <a:solidFill>
                <a:srgbClr val="00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411760" y="5393107"/>
            <a:ext cx="5328592" cy="141135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Воспитатель: </a:t>
            </a:r>
          </a:p>
          <a:p>
            <a:pPr lvl="0" algn="ctr"/>
            <a:r>
              <a:rPr lang="ru-RU" sz="32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Марина Юрьевна </a:t>
            </a:r>
            <a:r>
              <a:rPr lang="ru-RU" sz="3200" b="1" dirty="0" err="1">
                <a:solidFill>
                  <a:srgbClr val="003300"/>
                </a:solidFill>
                <a:latin typeface="Monotype Corsiva" panose="03010101010201010101" pitchFamily="66" charset="0"/>
              </a:rPr>
              <a:t>Жибинова</a:t>
            </a:r>
            <a:endParaRPr lang="ru-RU" sz="3200" b="1" dirty="0">
              <a:solidFill>
                <a:srgbClr val="00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9756" y="152637"/>
            <a:ext cx="8964488" cy="140415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444444"/>
                </a:solidFill>
                <a:latin typeface="Monotype Corsiva" panose="03010101010201010101" pitchFamily="66" charset="0"/>
              </a:rPr>
              <a:t>2 </a:t>
            </a:r>
            <a:r>
              <a:rPr lang="ru-RU" sz="2400" b="1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этап обмен информаций</a:t>
            </a:r>
          </a:p>
          <a:p>
            <a:pPr algn="ctr"/>
            <a:r>
              <a:rPr lang="ru-RU" sz="2400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Основной </a:t>
            </a:r>
            <a:r>
              <a:rPr lang="ru-RU" sz="2400" dirty="0">
                <a:solidFill>
                  <a:srgbClr val="444444"/>
                </a:solidFill>
                <a:latin typeface="Monotype Corsiva" panose="03010101010201010101" pitchFamily="66" charset="0"/>
              </a:rPr>
              <a:t>темой могут являться «Добрые дела». Дети рассказывают, какие наиболее интересные события произошли в их жизни.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193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00" y="3418447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6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9756" y="210583"/>
            <a:ext cx="8964488" cy="15622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444444"/>
                </a:solidFill>
                <a:latin typeface="Monotype Corsiva" panose="03010101010201010101" pitchFamily="66" charset="0"/>
              </a:rPr>
              <a:t>3 </a:t>
            </a:r>
            <a:r>
              <a:rPr lang="ru-RU" sz="2400" b="1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этап игры </a:t>
            </a:r>
          </a:p>
          <a:p>
            <a:pPr algn="ctr"/>
            <a:r>
              <a:rPr lang="ru-RU" sz="2400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пальчиковые </a:t>
            </a:r>
            <a:r>
              <a:rPr lang="ru-RU" sz="2400" dirty="0">
                <a:solidFill>
                  <a:srgbClr val="444444"/>
                </a:solidFill>
                <a:latin typeface="Monotype Corsiva" panose="03010101010201010101" pitchFamily="66" charset="0"/>
              </a:rPr>
              <a:t>игры, словесные, игры-цепочки, игры-фантазии и т.д. Всё то, что помогает детям почувствовать себя комфортно, легко и весело.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" y="1772817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3418447"/>
            <a:ext cx="4565371" cy="342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6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89400" y="106079"/>
            <a:ext cx="8964488" cy="331236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444444"/>
                </a:solidFill>
                <a:latin typeface="Monotype Corsiva" panose="03010101010201010101" pitchFamily="66" charset="0"/>
              </a:rPr>
              <a:t>4 </a:t>
            </a:r>
            <a:r>
              <a:rPr lang="ru-RU" sz="2400" b="1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этап </a:t>
            </a:r>
            <a:r>
              <a:rPr lang="ru-RU" sz="2400" b="1" dirty="0">
                <a:solidFill>
                  <a:srgbClr val="444444"/>
                </a:solidFill>
                <a:latin typeface="Monotype Corsiva" panose="03010101010201010101" pitchFamily="66" charset="0"/>
              </a:rPr>
              <a:t>ежедневные </a:t>
            </a:r>
            <a:r>
              <a:rPr lang="ru-RU" sz="2400" b="1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новости</a:t>
            </a:r>
          </a:p>
          <a:p>
            <a:pPr algn="ctr"/>
            <a:r>
              <a:rPr lang="ru-RU" sz="2400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Завершение </a:t>
            </a:r>
            <a:r>
              <a:rPr lang="ru-RU" sz="2400" dirty="0">
                <a:solidFill>
                  <a:srgbClr val="444444"/>
                </a:solidFill>
                <a:latin typeface="Monotype Corsiva" panose="03010101010201010101" pitchFamily="66" charset="0"/>
              </a:rPr>
              <a:t>утреннего сбора - настраивает детей на активное общение между собой, как вербальное, так и невербальное. В ходе этого этапа сообщается информация: о календарных событиях (времени года, дате, дне недели, изменений погоды); плане деятельности на текущий день (проводится презентация центров, сообщается детям, какие интересные материалы их ожидают, предлагается подумать и решить, в какой центр они пойдут, и чем будут заниматься сегодня); особом событии (день рождения и т.д.).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20" y="3469314"/>
            <a:ext cx="4518248" cy="338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6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043608" y="260648"/>
            <a:ext cx="7056784" cy="178561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Работа в центрах активности фото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atin typeface="Monotype Corsiva" panose="03010101010201010101" pitchFamily="66" charset="0"/>
                <a:ea typeface="Times New Roman"/>
              </a:rPr>
              <a:t>Ребенок </a:t>
            </a:r>
            <a:r>
              <a:rPr lang="ru-RU" sz="2800" dirty="0">
                <a:latin typeface="Monotype Corsiva" panose="03010101010201010101" pitchFamily="66" charset="0"/>
                <a:ea typeface="Times New Roman"/>
              </a:rPr>
              <a:t>вместе с воспитателем готовит центр и на групповом сборе рассказывает всем, что он подготовил.</a:t>
            </a:r>
            <a:endParaRPr lang="ru-RU" sz="2800" dirty="0">
              <a:effectLst/>
              <a:latin typeface="Monotype Corsiva" panose="03010101010201010101" pitchFamily="66" charset="0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02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35322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34974"/>
            <a:ext cx="2397522" cy="1518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5" y="5148314"/>
            <a:ext cx="2730210" cy="16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3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2504"/>
            <a:ext cx="4634911" cy="347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5599"/>
            <a:ext cx="3485456" cy="2811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1487"/>
            <a:ext cx="3853090" cy="31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84" y="3284984"/>
            <a:ext cx="4749951" cy="356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16272"/>
            <a:ext cx="3967790" cy="2196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7" y="3718684"/>
            <a:ext cx="3635896" cy="26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07504" y="188640"/>
            <a:ext cx="8928992" cy="547260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Планирование </a:t>
            </a:r>
            <a:r>
              <a:rPr lang="ru-RU" sz="3200" b="1" dirty="0" smtClean="0">
                <a:latin typeface="Monotype Corsiva" panose="03010101010201010101" pitchFamily="66" charset="0"/>
              </a:rPr>
              <a:t>дня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Выбор </a:t>
            </a:r>
            <a:r>
              <a:rPr lang="ru-RU" sz="2800" dirty="0">
                <a:latin typeface="Monotype Corsiva" panose="03010101010201010101" pitchFamily="66" charset="0"/>
              </a:rPr>
              <a:t>центра активности Выбор центра- обязательная процедура с использованием технологии выбора, которой заканчивается утренний сбор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На </a:t>
            </a:r>
            <a:r>
              <a:rPr lang="ru-RU" sz="2800" dirty="0">
                <a:latin typeface="Monotype Corsiva" panose="03010101010201010101" pitchFamily="66" charset="0"/>
              </a:rPr>
              <a:t>доске выбора ребенок фиксирует (обозначает) свой выбор с помощью условных обозначений, фото и т.д.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Дети </a:t>
            </a:r>
            <a:r>
              <a:rPr lang="ru-RU" sz="2800" dirty="0">
                <a:latin typeface="Monotype Corsiva" panose="03010101010201010101" pitchFamily="66" charset="0"/>
              </a:rPr>
              <a:t>свободно перемещаются между центрами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Время</a:t>
            </a:r>
            <a:r>
              <a:rPr lang="ru-RU" sz="2800" dirty="0">
                <a:latin typeface="Monotype Corsiva" panose="03010101010201010101" pitchFamily="66" charset="0"/>
              </a:rPr>
              <a:t>, проводимое в каждом из центров, может быть разным у каждого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32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07504" y="188640"/>
            <a:ext cx="8928992" cy="6048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Работа в центрах активности 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pPr algn="ctr"/>
            <a:endParaRPr lang="ru-RU" sz="3200" b="1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Monotype Corsiva" panose="03010101010201010101" pitchFamily="66" charset="0"/>
              </a:rPr>
              <a:t>Воспитатель </a:t>
            </a:r>
            <a:r>
              <a:rPr lang="ru-RU" sz="2800" b="1" dirty="0">
                <a:latin typeface="Monotype Corsiva" panose="03010101010201010101" pitchFamily="66" charset="0"/>
              </a:rPr>
              <a:t>работает с детьми </a:t>
            </a:r>
            <a:r>
              <a:rPr lang="ru-RU" sz="2800" dirty="0">
                <a:latin typeface="Monotype Corsiva" panose="03010101010201010101" pitchFamily="66" charset="0"/>
              </a:rPr>
              <a:t>в одном из </a:t>
            </a:r>
            <a:r>
              <a:rPr lang="ru-RU" sz="2800" dirty="0" smtClean="0">
                <a:latin typeface="Monotype Corsiva" panose="03010101010201010101" pitchFamily="66" charset="0"/>
              </a:rPr>
              <a:t>центров, основание </a:t>
            </a:r>
            <a:r>
              <a:rPr lang="ru-RU" sz="2800" dirty="0">
                <a:latin typeface="Monotype Corsiva" panose="03010101010201010101" pitchFamily="66" charset="0"/>
              </a:rPr>
              <a:t>для выбора воспитателем центра </a:t>
            </a:r>
            <a:r>
              <a:rPr lang="ru-RU" sz="2800" dirty="0" smtClean="0">
                <a:latin typeface="Monotype Corsiva" panose="03010101010201010101" pitchFamily="66" charset="0"/>
              </a:rPr>
              <a:t>служит: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сложность </a:t>
            </a:r>
            <a:r>
              <a:rPr lang="ru-RU" sz="2800" dirty="0">
                <a:latin typeface="Monotype Corsiva" panose="03010101010201010101" pitchFamily="66" charset="0"/>
              </a:rPr>
              <a:t>в организации работы центра (науки, математики, </a:t>
            </a:r>
            <a:r>
              <a:rPr lang="ru-RU" sz="2800" dirty="0" smtClean="0">
                <a:latin typeface="Monotype Corsiva" panose="03010101010201010101" pitchFamily="66" charset="0"/>
              </a:rPr>
              <a:t>грамоты;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Monotype Corsiva" panose="03010101010201010101" pitchFamily="66" charset="0"/>
              </a:rPr>
              <a:t>необходимость решения учебных задач</a:t>
            </a:r>
            <a:r>
              <a:rPr lang="ru-RU" sz="2800" dirty="0" smtClean="0">
                <a:latin typeface="Monotype Corsiva" panose="03010101010201010101" pitchFamily="66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Monotype Corsiva" panose="03010101010201010101" pitchFamily="66" charset="0"/>
              </a:rPr>
              <a:t>необходимость ведения коррекционно- развивающей работы с конкретным ребенком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Monotype Corsiva" panose="03010101010201010101" pitchFamily="66" charset="0"/>
              </a:rPr>
              <a:t>В этом случае воспитатель </a:t>
            </a:r>
            <a:r>
              <a:rPr lang="ru-RU" sz="2800" dirty="0">
                <a:latin typeface="Monotype Corsiva" panose="03010101010201010101" pitchFamily="66" charset="0"/>
              </a:rPr>
              <a:t>идет в центр за ребенком, а не ведет ребенка в центр за собой.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79512" y="260648"/>
            <a:ext cx="8784976" cy="568863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383838"/>
                </a:solidFill>
                <a:latin typeface="Monotype Corsiva" panose="03010101010201010101" pitchFamily="66" charset="0"/>
              </a:rPr>
              <a:t>Результаты работы на утреннем </a:t>
            </a:r>
            <a:r>
              <a:rPr lang="ru-RU" sz="3200" b="1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сборе</a:t>
            </a:r>
          </a:p>
          <a:p>
            <a:pPr algn="ctr"/>
            <a:r>
              <a:rPr lang="ru-RU" sz="3200" b="1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Включенность</a:t>
            </a:r>
            <a:r>
              <a:rPr lang="ru-RU" sz="2800" dirty="0">
                <a:solidFill>
                  <a:srgbClr val="383838"/>
                </a:solidFill>
                <a:latin typeface="Monotype Corsiva" panose="03010101010201010101" pitchFamily="66" charset="0"/>
              </a:rPr>
              <a:t>, эмоциональный настрой детей на игру, познание </a:t>
            </a:r>
            <a:endParaRPr lang="ru-RU" sz="2800" dirty="0" smtClean="0">
              <a:solidFill>
                <a:srgbClr val="383838"/>
              </a:solidFill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Ощущение </a:t>
            </a:r>
            <a:r>
              <a:rPr lang="ru-RU" sz="2800" dirty="0">
                <a:solidFill>
                  <a:srgbClr val="383838"/>
                </a:solidFill>
                <a:latin typeface="Monotype Corsiva" panose="03010101010201010101" pitchFamily="66" charset="0"/>
              </a:rPr>
              <a:t>общности и внимания к каждому </a:t>
            </a:r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ребенку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383838"/>
                </a:solidFill>
                <a:latin typeface="Monotype Corsiva" panose="03010101010201010101" pitchFamily="66" charset="0"/>
              </a:rPr>
              <a:t>Тренинг коммуникативных умений детей </a:t>
            </a:r>
            <a:endParaRPr lang="ru-RU" sz="2800" dirty="0" smtClean="0">
              <a:solidFill>
                <a:srgbClr val="383838"/>
              </a:solidFill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Общий </a:t>
            </a:r>
            <a:r>
              <a:rPr lang="ru-RU" sz="2800" dirty="0">
                <a:solidFill>
                  <a:srgbClr val="383838"/>
                </a:solidFill>
                <a:latin typeface="Monotype Corsiva" panose="03010101010201010101" pitchFamily="66" charset="0"/>
              </a:rPr>
              <a:t>план работы по теме на несколько дней – «Паутинку» </a:t>
            </a:r>
            <a:endParaRPr lang="ru-RU" sz="2800" dirty="0" smtClean="0">
              <a:solidFill>
                <a:srgbClr val="383838"/>
              </a:solidFill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Индивидуальные </a:t>
            </a:r>
            <a:r>
              <a:rPr lang="ru-RU" sz="2800" dirty="0">
                <a:solidFill>
                  <a:srgbClr val="383838"/>
                </a:solidFill>
                <a:latin typeface="Monotype Corsiva" panose="03010101010201010101" pitchFamily="66" charset="0"/>
              </a:rPr>
              <a:t>планы детей на день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79512" y="260648"/>
            <a:ext cx="8784976" cy="6048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Особенности организации </a:t>
            </a:r>
            <a:endParaRPr lang="ru-RU" sz="3200" b="1" dirty="0" smtClean="0">
              <a:latin typeface="Monotype Corsiva" panose="03010101010201010101" pitchFamily="66" charset="0"/>
            </a:endParaRPr>
          </a:p>
          <a:p>
            <a:pPr algn="ctr"/>
            <a:endParaRPr lang="ru-RU" sz="3200" b="1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Девиз «Мы </a:t>
            </a:r>
            <a:r>
              <a:rPr lang="ru-RU" sz="2800" dirty="0">
                <a:latin typeface="Monotype Corsiva" panose="03010101010201010101" pitchFamily="66" charset="0"/>
              </a:rPr>
              <a:t>все включены в деятельность, не связаны обязательными отношениями, а только желанием -мы все хотим делать это»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Приглашение </a:t>
            </a:r>
            <a:r>
              <a:rPr lang="ru-RU" sz="2800" dirty="0">
                <a:latin typeface="Monotype Corsiva" panose="03010101010201010101" pitchFamily="66" charset="0"/>
              </a:rPr>
              <a:t>к деятельности -необязательной, непринужденной («Давайте сегодня…», «Я буду-….Кто хочет -присоединяйтесь»)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Заключительный </a:t>
            </a:r>
            <a:r>
              <a:rPr lang="ru-RU" sz="2800" dirty="0">
                <a:latin typeface="Monotype Corsiva" panose="03010101010201010101" pitchFamily="66" charset="0"/>
              </a:rPr>
              <a:t>этап деятельности -открытый конец Оценка взрослыми действий детей -косвенная, как сопоставление результата с целью ребенка: что хотел сделать - что получилось</a:t>
            </a:r>
          </a:p>
        </p:txBody>
      </p:sp>
    </p:spTree>
    <p:extLst>
      <p:ext uri="{BB962C8B-B14F-4D97-AF65-F5344CB8AC3E}">
        <p14:creationId xmlns:p14="http://schemas.microsoft.com/office/powerpoint/2010/main" val="26942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296652" y="1114190"/>
            <a:ext cx="8550696" cy="460851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3200" dirty="0">
                <a:solidFill>
                  <a:srgbClr val="003300"/>
                </a:solidFill>
                <a:latin typeface="Monotype Corsiva" panose="03010101010201010101" pitchFamily="66" charset="0"/>
              </a:rPr>
              <a:t>Чем позитивнее утро, тем продуктивнее пройдет день. Творческий подход к встрече дошкольников позволит не только настроить их на положительное общение, но и создаст условия для речевого развития, а также формирования хорошего настроения. </a:t>
            </a:r>
          </a:p>
        </p:txBody>
      </p:sp>
    </p:spTree>
    <p:extLst>
      <p:ext uri="{BB962C8B-B14F-4D97-AF65-F5344CB8AC3E}">
        <p14:creationId xmlns:p14="http://schemas.microsoft.com/office/powerpoint/2010/main" val="3067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79512" y="260648"/>
            <a:ext cx="8784976" cy="6048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Таким образом, дети </a:t>
            </a:r>
            <a:r>
              <a:rPr lang="ru-RU" sz="3200" b="1" dirty="0" smtClean="0">
                <a:latin typeface="Monotype Corsiva" panose="03010101010201010101" pitchFamily="66" charset="0"/>
              </a:rPr>
              <a:t>учатся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правилам </a:t>
            </a:r>
            <a:r>
              <a:rPr lang="ru-RU" sz="2800" dirty="0">
                <a:latin typeface="Monotype Corsiva" panose="03010101010201010101" pitchFamily="66" charset="0"/>
              </a:rPr>
              <a:t>ведения речевого диалога, умению выражать свои чувства;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развиваются </a:t>
            </a:r>
            <a:r>
              <a:rPr lang="ru-RU" sz="2800" dirty="0">
                <a:latin typeface="Monotype Corsiva" panose="03010101010201010101" pitchFamily="66" charset="0"/>
              </a:rPr>
              <a:t>все компоненты связной речи;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обогащается </a:t>
            </a:r>
            <a:r>
              <a:rPr lang="ru-RU" sz="2800" dirty="0">
                <a:latin typeface="Monotype Corsiva" panose="03010101010201010101" pitchFamily="66" charset="0"/>
              </a:rPr>
              <a:t>и активизируется словарный </a:t>
            </a:r>
            <a:r>
              <a:rPr lang="ru-RU" sz="2800" dirty="0" smtClean="0">
                <a:latin typeface="Monotype Corsiva" panose="03010101010201010101" pitchFamily="66" charset="0"/>
              </a:rPr>
              <a:t>запас;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развивается </a:t>
            </a:r>
            <a:r>
              <a:rPr lang="ru-RU" sz="2800" dirty="0">
                <a:latin typeface="Monotype Corsiva" panose="03010101010201010101" pitchFamily="66" charset="0"/>
              </a:rPr>
              <a:t>эмоциональная отзывчивость, доброжелательность, уверенность в том, что его любят и принимают таким, какой он есть.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Проводя </a:t>
            </a:r>
            <a:r>
              <a:rPr lang="ru-RU" sz="28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утренний сбор реализуются </a:t>
            </a:r>
            <a:endParaRPr lang="ru-RU" sz="2800" b="1" dirty="0" smtClean="0">
              <a:solidFill>
                <a:srgbClr val="0033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smtClean="0">
                <a:solidFill>
                  <a:srgbClr val="003300"/>
                </a:solidFill>
                <a:latin typeface="Monotype Corsiva" panose="03010101010201010101" pitchFamily="66" charset="0"/>
              </a:rPr>
              <a:t>образовательные </a:t>
            </a:r>
            <a:r>
              <a:rPr lang="ru-RU" sz="2800" b="1">
                <a:solidFill>
                  <a:srgbClr val="003300"/>
                </a:solidFill>
                <a:latin typeface="Monotype Corsiva" panose="03010101010201010101" pitchFamily="66" charset="0"/>
              </a:rPr>
              <a:t>задачи </a:t>
            </a:r>
            <a:r>
              <a:rPr lang="ru-RU" sz="2800" b="1" smtClean="0">
                <a:solidFill>
                  <a:srgbClr val="003300"/>
                </a:solidFill>
                <a:latin typeface="Monotype Corsiva" panose="03010101010201010101" pitchFamily="66" charset="0"/>
              </a:rPr>
              <a:t>.</a:t>
            </a:r>
            <a:endParaRPr lang="ru-RU" sz="2800" b="1" dirty="0">
              <a:solidFill>
                <a:srgbClr val="0033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43508" y="116632"/>
            <a:ext cx="8820980" cy="144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Цель утреннего сбора </a:t>
            </a:r>
          </a:p>
          <a:p>
            <a:pPr lvl="0"/>
            <a:r>
              <a:rPr lang="ru-RU" sz="2800" dirty="0">
                <a:solidFill>
                  <a:srgbClr val="003300"/>
                </a:solidFill>
                <a:latin typeface="Monotype Corsiva" panose="03010101010201010101" pitchFamily="66" charset="0"/>
              </a:rPr>
              <a:t>Создать положительный эмоциональный настрой на весь день- «задать тон»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3508" y="1772816"/>
            <a:ext cx="8820980" cy="485938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Задачи утреннего </a:t>
            </a:r>
            <a:r>
              <a:rPr lang="ru-RU" sz="32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сбора </a:t>
            </a:r>
            <a:endParaRPr lang="ru-RU" sz="3200" b="1" dirty="0">
              <a:solidFill>
                <a:srgbClr val="0033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2800" dirty="0">
                <a:solidFill>
                  <a:srgbClr val="003300"/>
                </a:solidFill>
                <a:latin typeface="Monotype Corsiva" panose="03010101010201010101" pitchFamily="66" charset="0"/>
              </a:rPr>
              <a:t>Установить комфортное социально- психологический климат в детском коллективе через свободное общение со сверстниками; </a:t>
            </a:r>
          </a:p>
          <a:p>
            <a:pPr lvl="0"/>
            <a:r>
              <a:rPr lang="ru-RU" sz="2800" dirty="0">
                <a:solidFill>
                  <a:srgbClr val="003300"/>
                </a:solidFill>
                <a:latin typeface="Monotype Corsiva" panose="03010101010201010101" pitchFamily="66" charset="0"/>
              </a:rPr>
              <a:t>Активизировать у детей навыки планирования и организации собственной деятельности;</a:t>
            </a:r>
          </a:p>
          <a:p>
            <a:pPr lvl="0"/>
            <a:r>
              <a:rPr lang="ru-RU" sz="2800" dirty="0">
                <a:solidFill>
                  <a:srgbClr val="003300"/>
                </a:solidFill>
                <a:latin typeface="Monotype Corsiva" panose="03010101010201010101" pitchFamily="66" charset="0"/>
              </a:rPr>
              <a:t>Учить рассказывать кратко и последовательно о значимых и интересных событиях из личного опыта;</a:t>
            </a:r>
          </a:p>
          <a:p>
            <a:pPr lvl="0"/>
            <a:r>
              <a:rPr lang="ru-RU" sz="2800" dirty="0">
                <a:solidFill>
                  <a:srgbClr val="003300"/>
                </a:solidFill>
                <a:latin typeface="Monotype Corsiva" panose="03010101010201010101" pitchFamily="66" charset="0"/>
              </a:rPr>
              <a:t>Учить объяснять словами свое эмоциональное состояние;</a:t>
            </a:r>
          </a:p>
          <a:p>
            <a:pPr lvl="0"/>
            <a:r>
              <a:rPr lang="ru-RU" sz="2800" dirty="0">
                <a:solidFill>
                  <a:srgbClr val="003300"/>
                </a:solidFill>
                <a:latin typeface="Monotype Corsiva" panose="03010101010201010101" pitchFamily="66" charset="0"/>
              </a:rPr>
              <a:t>Прививать навыки культуры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36497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79512" y="116632"/>
            <a:ext cx="7992888" cy="204225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Утренний сбор для дошкольников </a:t>
            </a:r>
            <a:r>
              <a:rPr lang="ru-RU" sz="2800" dirty="0">
                <a:solidFill>
                  <a:srgbClr val="003300"/>
                </a:solidFill>
                <a:latin typeface="Monotype Corsiva" panose="03010101010201010101" pitchFamily="66" charset="0"/>
              </a:rPr>
              <a:t>- это, прежде всего возможность несколько минут побыть вместе, что немаловажно для застенчивых детей, рассказать, о чем думаешь, что чувствуешь. 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043608" y="2813487"/>
            <a:ext cx="7992888" cy="400641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8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Педагогам утренний сбор дает возможность </a:t>
            </a:r>
            <a:r>
              <a:rPr lang="ru-RU" sz="2800" dirty="0">
                <a:solidFill>
                  <a:srgbClr val="003300"/>
                </a:solidFill>
                <a:latin typeface="Monotype Corsiva" panose="03010101010201010101" pitchFamily="66" charset="0"/>
              </a:rPr>
              <a:t>создать атмосферу коллективного творчества, что помогает развитию у воспитанников чувства взаимного уважения и доброты. Следовательно, одно из основных требований, предъявляемых к профессиональному мастерству педагога, - это умение руководить межличностным общением детей, разрешать конфликтные ситуации, организовывать созидательную совместную деятельность. </a:t>
            </a:r>
          </a:p>
        </p:txBody>
      </p:sp>
    </p:spTree>
    <p:extLst>
      <p:ext uri="{BB962C8B-B14F-4D97-AF65-F5344CB8AC3E}">
        <p14:creationId xmlns:p14="http://schemas.microsoft.com/office/powerpoint/2010/main" val="41119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07504" y="101070"/>
            <a:ext cx="8550696" cy="152773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Роль ребёнка </a:t>
            </a:r>
            <a:r>
              <a:rPr lang="ru-RU" sz="28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в утреннем сборе</a:t>
            </a:r>
          </a:p>
          <a:p>
            <a:pPr algn="just"/>
            <a:r>
              <a:rPr lang="ru-RU" sz="32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Monotype Corsiva" panose="03010101010201010101" pitchFamily="66" charset="0"/>
              </a:rPr>
              <a:t>Участие не обязанность , а предоставление возможности приятного, эмоционального и познавательно- насыщенного общения со сверстниками и взрослыми;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2608" y="1844824"/>
            <a:ext cx="8550696" cy="489654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  <a:latin typeface="Monotype Corsiva" panose="03010101010201010101" pitchFamily="66" charset="0"/>
              </a:rPr>
              <a:t>Роль </a:t>
            </a:r>
            <a:r>
              <a:rPr lang="ru-RU" sz="28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воспитателя в утреннем сборе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Обеспечить </a:t>
            </a:r>
            <a:r>
              <a:rPr lang="ru-RU" sz="2400" dirty="0">
                <a:solidFill>
                  <a:srgbClr val="003300"/>
                </a:solidFill>
                <a:latin typeface="Monotype Corsiva" panose="03010101010201010101" pitchFamily="66" charset="0"/>
              </a:rPr>
              <a:t>комфортное и конструктивно-деловое участие всех детей </a:t>
            </a:r>
            <a:endParaRPr lang="ru-RU" sz="2400" dirty="0" smtClean="0">
              <a:solidFill>
                <a:srgbClr val="003300"/>
              </a:solidFill>
              <a:latin typeface="Monotype Corsiva" panose="03010101010201010101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Демонстрировать </a:t>
            </a:r>
            <a:r>
              <a:rPr lang="ru-RU" sz="2400" dirty="0">
                <a:solidFill>
                  <a:srgbClr val="003300"/>
                </a:solidFill>
                <a:latin typeface="Monotype Corsiva" panose="03010101010201010101" pitchFamily="66" charset="0"/>
              </a:rPr>
              <a:t>своё собственное педагогическое и личностное отношение к высказывания и идеям детей , не называя </a:t>
            </a:r>
            <a:r>
              <a:rPr lang="ru-RU" sz="24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его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Стимулировать </a:t>
            </a:r>
            <a:r>
              <a:rPr lang="ru-RU" sz="2400" dirty="0">
                <a:solidFill>
                  <a:srgbClr val="003300"/>
                </a:solidFill>
                <a:latin typeface="Monotype Corsiva" panose="03010101010201010101" pitchFamily="66" charset="0"/>
              </a:rPr>
              <a:t>и поддерживать инициативы детей относительно выбора тем, содержания, материалов, форм и способов действий </a:t>
            </a:r>
            <a:endParaRPr lang="ru-RU" sz="2400" dirty="0" smtClean="0">
              <a:solidFill>
                <a:srgbClr val="003300"/>
              </a:solidFill>
              <a:latin typeface="Monotype Corsiva" panose="03010101010201010101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Предлагать </a:t>
            </a:r>
            <a:r>
              <a:rPr lang="ru-RU" sz="2400" dirty="0">
                <a:solidFill>
                  <a:srgbClr val="003300"/>
                </a:solidFill>
                <a:latin typeface="Monotype Corsiva" panose="03010101010201010101" pitchFamily="66" charset="0"/>
              </a:rPr>
              <a:t>свои идеи по содержанию, видам деятельности, заинтересовать и тем самым решить образовательные задачи на том материале, который актуален для них </a:t>
            </a:r>
            <a:endParaRPr lang="ru-RU" sz="2400" dirty="0" smtClean="0">
              <a:solidFill>
                <a:srgbClr val="003300"/>
              </a:solidFill>
              <a:latin typeface="Monotype Corsiva" panose="03010101010201010101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Помогать </a:t>
            </a:r>
            <a:r>
              <a:rPr lang="ru-RU" sz="2400" dirty="0">
                <a:solidFill>
                  <a:srgbClr val="003300"/>
                </a:solidFill>
                <a:latin typeface="Monotype Corsiva" panose="03010101010201010101" pitchFamily="66" charset="0"/>
              </a:rPr>
              <a:t>выбирать и планировать работу </a:t>
            </a:r>
            <a:endParaRPr lang="ru-RU" sz="2400" dirty="0" smtClean="0">
              <a:solidFill>
                <a:srgbClr val="003300"/>
              </a:solidFill>
              <a:latin typeface="Monotype Corsiva" panose="03010101010201010101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Оказывать </a:t>
            </a:r>
            <a:r>
              <a:rPr lang="ru-RU" sz="2400" dirty="0">
                <a:solidFill>
                  <a:srgbClr val="003300"/>
                </a:solidFill>
                <a:latin typeface="Monotype Corsiva" panose="03010101010201010101" pitchFamily="66" charset="0"/>
              </a:rPr>
              <a:t>поддержку всем </a:t>
            </a:r>
            <a:r>
              <a:rPr lang="ru-RU" sz="2400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детям</a:t>
            </a:r>
            <a:r>
              <a:rPr lang="ru-RU" sz="2400" dirty="0">
                <a:solidFill>
                  <a:srgbClr val="00330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Блок-схема: альтернативный процесс 1"/>
          <p:cNvSpPr/>
          <p:nvPr/>
        </p:nvSpPr>
        <p:spPr>
          <a:xfrm>
            <a:off x="179512" y="1268760"/>
            <a:ext cx="8712968" cy="345638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Подготовка к проведению группового сбора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Выбор удобного места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Согласование сигнала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Подготовка «информационного поля» или «паутинки»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Продумывание вопросов для начала группового сбора- подбор «ритуальных» вопросов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Monotype Corsiva" panose="03010101010201010101" pitchFamily="66" charset="0"/>
              </a:rPr>
              <a:t>Размещение участников группового сбора (круг)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07504" y="332656"/>
            <a:ext cx="8928992" cy="308579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383838"/>
                </a:solidFill>
                <a:latin typeface="Monotype Corsiva" panose="03010101010201010101" pitchFamily="66" charset="0"/>
              </a:rPr>
              <a:t>Позывные для утреннего сбора </a:t>
            </a:r>
            <a:endParaRPr lang="ru-RU" sz="3200" b="1" dirty="0" smtClean="0">
              <a:solidFill>
                <a:srgbClr val="383838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Для </a:t>
            </a:r>
            <a:r>
              <a:rPr lang="ru-RU" sz="2800" dirty="0">
                <a:solidFill>
                  <a:srgbClr val="383838"/>
                </a:solidFill>
                <a:latin typeface="Monotype Corsiva" panose="03010101010201010101" pitchFamily="66" charset="0"/>
              </a:rPr>
              <a:t>начала группа выбирает для себя – собственную традицию для оповещения детей о начале утреннего сбора</a:t>
            </a:r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.</a:t>
            </a:r>
            <a:endParaRPr lang="ru-RU" sz="2800" dirty="0">
              <a:solidFill>
                <a:srgbClr val="383838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Это может быть: весёлая музыка, звон колокольчика, </a:t>
            </a:r>
            <a:r>
              <a:rPr lang="ru-RU" sz="2800" dirty="0" err="1" smtClean="0">
                <a:solidFill>
                  <a:srgbClr val="383838"/>
                </a:solidFill>
                <a:latin typeface="Monotype Corsiva" panose="03010101010201010101" pitchFamily="66" charset="0"/>
              </a:rPr>
              <a:t>речёвка</a:t>
            </a:r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 и др. Для сообщения о времени сбора педагогу лучше всего не пользоваться голосом.</a:t>
            </a:r>
          </a:p>
          <a:p>
            <a:pPr algn="ctr"/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90154"/>
            <a:ext cx="2796996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13161"/>
            <a:ext cx="3610442" cy="2835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56" y="3789040"/>
            <a:ext cx="3502144" cy="27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07504" y="332656"/>
            <a:ext cx="8928992" cy="144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383838"/>
                </a:solidFill>
                <a:latin typeface="Monotype Corsiva" panose="03010101010201010101" pitchFamily="66" charset="0"/>
              </a:rPr>
              <a:t>Организация круга </a:t>
            </a:r>
            <a:endParaRPr lang="ru-RU" sz="3200" b="1" dirty="0" smtClean="0">
              <a:solidFill>
                <a:srgbClr val="383838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Круг </a:t>
            </a:r>
            <a:r>
              <a:rPr lang="ru-RU" sz="2800" dirty="0">
                <a:solidFill>
                  <a:srgbClr val="383838"/>
                </a:solidFill>
                <a:latin typeface="Monotype Corsiva" panose="03010101010201010101" pitchFamily="66" charset="0"/>
              </a:rPr>
              <a:t>– это открытость, внимание детей друг к другу и чувство единства в коллективе.</a:t>
            </a:r>
            <a:endParaRPr lang="ru-RU" sz="28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0" y="1916832"/>
            <a:ext cx="6372200" cy="4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8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e5b55af2cd0ed6849e91708befedf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679492" y="330013"/>
            <a:ext cx="6120680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44444"/>
                </a:solidFill>
                <a:latin typeface="Open Sans"/>
              </a:rPr>
              <a:t> </a:t>
            </a:r>
            <a:r>
              <a:rPr lang="ru-RU" sz="3200" b="1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Этапы утреннего сбора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0" y="1124745"/>
            <a:ext cx="8964488" cy="194421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444444"/>
                </a:solidFill>
                <a:latin typeface="Monotype Corsiva" panose="03010101010201010101" pitchFamily="66" charset="0"/>
              </a:rPr>
              <a:t>1 </a:t>
            </a:r>
            <a:r>
              <a:rPr lang="ru-RU" sz="2400" b="1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этап приветствие </a:t>
            </a:r>
          </a:p>
          <a:p>
            <a:pPr algn="ctr"/>
            <a:r>
              <a:rPr lang="ru-RU" sz="2400" dirty="0" smtClean="0">
                <a:solidFill>
                  <a:srgbClr val="444444"/>
                </a:solidFill>
                <a:latin typeface="Monotype Corsiva" panose="03010101010201010101" pitchFamily="66" charset="0"/>
              </a:rPr>
              <a:t>Используются </a:t>
            </a:r>
            <a:r>
              <a:rPr lang="ru-RU" sz="2400" dirty="0">
                <a:solidFill>
                  <a:srgbClr val="444444"/>
                </a:solidFill>
                <a:latin typeface="Monotype Corsiva" panose="03010101010201010101" pitchFamily="66" charset="0"/>
              </a:rPr>
              <a:t>самые разнообразные формы: стихотворные, песенные приветствия; можно здороваться ладошками, плечиками, дарить разнообразные пожелания, комплименты, т.е. игры, которые создают эмоционально - положительный настрой на весь день. 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328498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42" y="328498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6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854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2018-12-09T03:52:51Z</dcterms:created>
  <dcterms:modified xsi:type="dcterms:W3CDTF">2018-12-18T12:58:20Z</dcterms:modified>
</cp:coreProperties>
</file>