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7" r:id="rId4"/>
    <p:sldId id="265" r:id="rId5"/>
    <p:sldId id="269" r:id="rId6"/>
    <p:sldId id="268" r:id="rId7"/>
    <p:sldId id="267" r:id="rId8"/>
    <p:sldId id="266" r:id="rId9"/>
    <p:sldId id="264" r:id="rId10"/>
    <p:sldId id="263" r:id="rId11"/>
    <p:sldId id="281" r:id="rId12"/>
    <p:sldId id="282" r:id="rId13"/>
    <p:sldId id="261" r:id="rId14"/>
    <p:sldId id="270" r:id="rId15"/>
    <p:sldId id="283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7524" y="141277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Традиции в ДОУ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Развлечение</a:t>
            </a:r>
            <a:r>
              <a:rPr lang="ru-RU" sz="4800" b="1" dirty="0">
                <a:solidFill>
                  <a:srgbClr val="002060"/>
                </a:solidFill>
                <a:latin typeface="Monotype Corsiva" pitchFamily="66" charset="0"/>
              </a:rPr>
              <a:t>, посвященное древнему празднику славян «Коляда»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86916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воспитатель Марина Юрьевна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Жибинова</a:t>
            </a: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МБДОУ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Курагинский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детский сад №8 «Лесная сказка»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59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Сроки реализации проекта с 10 по 14 января.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Этапы работы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1-й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этап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организационный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: Формулировка 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цели и определение задач. Подбор материалов по теме проекта, сбор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информации, расчёт рисков. Подбор 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костюмов святочных персонажей и реквизита: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костюмы, музыкальные инструменты, реквизиты для игр. 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Составление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дорожной карты проекта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Информация для родителей (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папка-передвижка,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объявления, общение по средством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мессенджера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в созданной группе). 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Материалы и пособия для продуктивной и творческой деятельности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2-й этап основной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: по разработанной дорожной карте.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3-й этап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заключительный: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с итоговым мероприятием и оценкой эффективности реализации проекта, достижения поставленных задач.</a:t>
            </a:r>
          </a:p>
          <a:p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Дорожная карта основного этапа проекта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523035"/>
              </p:ext>
            </p:extLst>
          </p:nvPr>
        </p:nvGraphicFramePr>
        <p:xfrm>
          <a:off x="179511" y="786828"/>
          <a:ext cx="8784978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9"/>
                <a:gridCol w="2088232"/>
                <a:gridCol w="48245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и место в режиме дня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детской деятельности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 января </a:t>
                      </a:r>
                    </a:p>
                    <a:p>
                      <a:r>
                        <a:rPr lang="ru-RU" dirty="0" smtClean="0"/>
                        <a:t>Утренний круг, НОД, свободная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«Пришла коляда на кануне Рождества»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Познавательная беседа с детьми: «Колядки на Руси», что они обозначают? Рассматривание иллюстраций. Разучивание колядок. </a:t>
                      </a:r>
                    </a:p>
                    <a:p>
                      <a:r>
                        <a:rPr lang="ru-RU" dirty="0" smtClean="0"/>
                        <a:t>Конструирование « Снежная крепость» (из </a:t>
                      </a:r>
                      <a:r>
                        <a:rPr lang="ru-RU" dirty="0" err="1" smtClean="0"/>
                        <a:t>лего</a:t>
                      </a:r>
                      <a:r>
                        <a:rPr lang="ru-RU" dirty="0" smtClean="0"/>
                        <a:t> конструктора)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 января</a:t>
                      </a:r>
                    </a:p>
                    <a:p>
                      <a:r>
                        <a:rPr lang="ru-RU" dirty="0" smtClean="0"/>
                        <a:t>Утренний круг, НОД, свободная деятельность,</a:t>
                      </a:r>
                      <a:r>
                        <a:rPr lang="ru-RU" baseline="0" dirty="0" smtClean="0"/>
                        <a:t> прогулка.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«Живёт в народе песня»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«Пение колядок» Игры: «Козлик», «Пирог» Танец-хоровод «</a:t>
                      </a:r>
                      <a:r>
                        <a:rPr lang="ru-RU" dirty="0" err="1" smtClean="0"/>
                        <a:t>Прялица</a:t>
                      </a:r>
                      <a:r>
                        <a:rPr lang="ru-RU" dirty="0" smtClean="0"/>
                        <a:t>»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12 января</a:t>
                      </a:r>
                    </a:p>
                    <a:p>
                      <a:r>
                        <a:rPr lang="ru-RU" dirty="0" smtClean="0"/>
                        <a:t>Утренний круг, НОД, свободная деятельность, прогулка.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«Ну-ка, станьте, силачи»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Лепка: «Подкова» . Игры: «Петушиный бой», «Жмурки», «Два мороза»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5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383019"/>
              </p:ext>
            </p:extLst>
          </p:nvPr>
        </p:nvGraphicFramePr>
        <p:xfrm>
          <a:off x="179511" y="786828"/>
          <a:ext cx="878497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9"/>
                <a:gridCol w="2088232"/>
                <a:gridCol w="48245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и место в режиме дня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детской деятельности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13 января </a:t>
                      </a:r>
                    </a:p>
                    <a:p>
                      <a:r>
                        <a:rPr lang="ru-RU" dirty="0" smtClean="0"/>
                        <a:t>Утренний круг, совместная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Развлечение «Коляда,</a:t>
                      </a:r>
                      <a:r>
                        <a:rPr lang="ru-RU" baseline="0" dirty="0" smtClean="0"/>
                        <a:t> ты, </a:t>
                      </a:r>
                      <a:r>
                        <a:rPr lang="ru-RU" dirty="0" smtClean="0"/>
                        <a:t>коляда!»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Праздник - развлечение «Коляда,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ты, коляда!»</a:t>
                      </a:r>
                    </a:p>
                    <a:p>
                      <a:r>
                        <a:rPr lang="ru-RU" dirty="0" smtClean="0"/>
                        <a:t>Колядки – поздравления детей из других групп, содержащие добрые пожелания благосостояния, доброго здравия.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14 января</a:t>
                      </a:r>
                    </a:p>
                    <a:p>
                      <a:r>
                        <a:rPr lang="ru-RU" dirty="0" smtClean="0"/>
                        <a:t>Утренний круг, НОД, свободная деятельность,</a:t>
                      </a:r>
                      <a:r>
                        <a:rPr lang="ru-RU" baseline="0" dirty="0" smtClean="0"/>
                        <a:t> прогулка, вечерний круг.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Коляда, коляда, отворяй ворота.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Театрализованная игра «Коляда, коляда, отворяй ворота!»</a:t>
                      </a:r>
                    </a:p>
                    <a:p>
                      <a:r>
                        <a:rPr lang="ru-RU" dirty="0" smtClean="0"/>
                        <a:t> Игра «Детские гадания» </a:t>
                      </a:r>
                    </a:p>
                    <a:p>
                      <a:r>
                        <a:rPr lang="ru-RU" dirty="0" smtClean="0"/>
                        <a:t>Рисование  (подарок родителям на Новый год по старому стилю). </a:t>
                      </a:r>
                    </a:p>
                    <a:p>
                      <a:r>
                        <a:rPr lang="ru-RU" dirty="0" smtClean="0"/>
                        <a:t>Чаепитие в группе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6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27" y="116632"/>
            <a:ext cx="9122945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Достигнутые </a:t>
            </a:r>
            <a:r>
              <a:rPr lang="ru-RU" sz="2200" b="1" dirty="0">
                <a:solidFill>
                  <a:srgbClr val="002060"/>
                </a:solidFill>
                <a:latin typeface="Monotype Corsiva" pitchFamily="66" charset="0"/>
              </a:rPr>
              <a:t>результаты </a:t>
            </a: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: </a:t>
            </a:r>
            <a:r>
              <a:rPr lang="ru-RU" sz="2200" dirty="0">
                <a:solidFill>
                  <a:srgbClr val="002060"/>
                </a:solidFill>
                <a:latin typeface="Monotype Corsiva" pitchFamily="66" charset="0"/>
              </a:rPr>
              <a:t>Внедрение проекта в воспитательно -образовательный процесс помогло обогатить его содержание, обеспечило развитие у детей любознательности, стремление изучить традиции </a:t>
            </a:r>
            <a:r>
              <a:rPr lang="ru-RU" sz="2200" dirty="0" smtClean="0">
                <a:solidFill>
                  <a:srgbClr val="002060"/>
                </a:solidFill>
                <a:latin typeface="Monotype Corsiva" pitchFamily="66" charset="0"/>
              </a:rPr>
              <a:t>русского народа. </a:t>
            </a:r>
            <a:r>
              <a:rPr lang="ru-RU" sz="2200" dirty="0">
                <a:solidFill>
                  <a:srgbClr val="002060"/>
                </a:solidFill>
                <a:latin typeface="Monotype Corsiva" pitchFamily="66" charset="0"/>
              </a:rPr>
              <a:t>Работа по проекту помогла развить у них кругозор, эстетическую восприимчивость. Сделанная нами подборка различных </a:t>
            </a:r>
            <a:r>
              <a:rPr lang="ru-RU" sz="2200" dirty="0" err="1">
                <a:solidFill>
                  <a:srgbClr val="002060"/>
                </a:solidFill>
                <a:latin typeface="Monotype Corsiva" pitchFamily="66" charset="0"/>
              </a:rPr>
              <a:t>закличек</a:t>
            </a:r>
            <a:r>
              <a:rPr lang="ru-RU" sz="2200" dirty="0">
                <a:solidFill>
                  <a:srgbClr val="002060"/>
                </a:solidFill>
                <a:latin typeface="Monotype Corsiva" pitchFamily="66" charset="0"/>
              </a:rPr>
              <a:t> и игр-инсценировок на развитие двигательных и музыкальных способностей, дали возможность развивать у детей </a:t>
            </a:r>
            <a:r>
              <a:rPr lang="ru-RU" sz="2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Monotype Corsiva" pitchFamily="66" charset="0"/>
              </a:rPr>
              <a:t>выразительную речь, мимику, движения. Дети получили возможность почувствовать себя свободными, раскрепощенными, обрели уверенность в себе, в своих силах, в умении мыслить, фантазировать . Народный праздник создает возможность развития </a:t>
            </a:r>
            <a:r>
              <a:rPr lang="ru-RU" sz="2200" dirty="0" smtClean="0">
                <a:solidFill>
                  <a:srgbClr val="002060"/>
                </a:solidFill>
                <a:latin typeface="Monotype Corsiva" pitchFamily="66" charset="0"/>
              </a:rPr>
              <a:t>ребенка. </a:t>
            </a:r>
            <a:r>
              <a:rPr lang="ru-RU" sz="2200" dirty="0">
                <a:solidFill>
                  <a:srgbClr val="002060"/>
                </a:solidFill>
                <a:latin typeface="Monotype Corsiva" pitchFamily="66" charset="0"/>
              </a:rPr>
              <a:t>Все это способствует развитию стойкого интереса к народному искусству в целом. </a:t>
            </a:r>
            <a:endParaRPr lang="ru-RU" sz="2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/>
            <a:r>
              <a:rPr lang="ru-RU" sz="2200" dirty="0" smtClean="0">
                <a:solidFill>
                  <a:srgbClr val="002060"/>
                </a:solidFill>
                <a:latin typeface="Monotype Corsiva" pitchFamily="66" charset="0"/>
              </a:rPr>
              <a:t>Анализируя </a:t>
            </a:r>
            <a:r>
              <a:rPr lang="ru-RU" sz="2200" dirty="0">
                <a:solidFill>
                  <a:srgbClr val="002060"/>
                </a:solidFill>
                <a:latin typeface="Monotype Corsiva" pitchFamily="66" charset="0"/>
              </a:rPr>
              <a:t>результаты проекта, мы увидели, что дети узнали много нового и интересного о традициях и </a:t>
            </a:r>
            <a:r>
              <a:rPr lang="ru-RU" sz="2200" dirty="0" smtClean="0">
                <a:solidFill>
                  <a:srgbClr val="002060"/>
                </a:solidFill>
                <a:latin typeface="Monotype Corsiva" pitchFamily="66" charset="0"/>
              </a:rPr>
              <a:t>обрядах, </a:t>
            </a:r>
            <a:r>
              <a:rPr lang="ru-RU" sz="2200" dirty="0">
                <a:solidFill>
                  <a:srgbClr val="002060"/>
                </a:solidFill>
                <a:latin typeface="Monotype Corsiva" pitchFamily="66" charset="0"/>
              </a:rPr>
              <a:t>связанных с празднованием «Рождества» на Руси. Разучили множество песен-колядок разного содержания. Узнали много русских народных </a:t>
            </a:r>
            <a:r>
              <a:rPr lang="ru-RU" sz="2200" dirty="0" smtClean="0">
                <a:solidFill>
                  <a:srgbClr val="002060"/>
                </a:solidFill>
                <a:latin typeface="Monotype Corsiva" pitchFamily="66" charset="0"/>
              </a:rPr>
              <a:t>игр, </a:t>
            </a:r>
            <a:r>
              <a:rPr lang="ru-RU" sz="2200" dirty="0">
                <a:solidFill>
                  <a:srgbClr val="002060"/>
                </a:solidFill>
                <a:latin typeface="Monotype Corsiva" pitchFamily="66" charset="0"/>
              </a:rPr>
              <a:t>проводимых во время Святочных гуляний. Дети активно использовали полученные знания в игровой деятельности. </a:t>
            </a:r>
            <a:endParaRPr lang="ru-RU" sz="2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/>
            <a:r>
              <a:rPr lang="ru-RU" sz="2200" dirty="0" smtClean="0">
                <a:solidFill>
                  <a:srgbClr val="002060"/>
                </a:solidFill>
                <a:latin typeface="Monotype Corsiva" pitchFamily="66" charset="0"/>
              </a:rPr>
              <a:t>Реализуя </a:t>
            </a:r>
            <a:r>
              <a:rPr lang="ru-RU" sz="2200" dirty="0">
                <a:solidFill>
                  <a:srgbClr val="002060"/>
                </a:solidFill>
                <a:latin typeface="Monotype Corsiva" pitchFamily="66" charset="0"/>
              </a:rPr>
              <a:t>проект, мы ставили перед собой цель — сделать жизнь своих воспитанников интересной и содержательной, наполнить её яркими впечатлениями, интересными делами, радостью творчества</a:t>
            </a:r>
            <a:r>
              <a:rPr lang="ru-RU" sz="2200" dirty="0" smtClean="0">
                <a:solidFill>
                  <a:srgbClr val="002060"/>
                </a:solidFill>
                <a:latin typeface="Monotype Corsiva" pitchFamily="66" charset="0"/>
              </a:rPr>
              <a:t>. Праздник удался!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3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9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Традиции 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и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обряды связанные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с празднованием «Рождества» на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Руси в игровой деятельности дошкольника.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6322"/>
            <a:ext cx="4255693" cy="2838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124745"/>
            <a:ext cx="455605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16" y="950969"/>
            <a:ext cx="3352891" cy="3083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2" y="3656626"/>
            <a:ext cx="3672408" cy="3201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84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03" y="24990"/>
            <a:ext cx="3134002" cy="368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053264"/>
            <a:ext cx="3168352" cy="3733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55014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23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65" y="167453"/>
            <a:ext cx="4956501" cy="2813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67525"/>
            <a:ext cx="4160641" cy="2913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62" y="3140968"/>
            <a:ext cx="6570476" cy="358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23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Традиции направлены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, прежде всего, на сплочение коллектива детей, родителей и педагогов. 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Традиции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 помогают ребенку освоить ценности коллектива, способствуют чувству сопричастности сообществу людей, учат прогнозировать развитие событий и выбирать способы действия.</a:t>
            </a:r>
            <a:endParaRPr lang="ru-RU" sz="2800" dirty="0">
              <a:solidFill>
                <a:srgbClr val="002060"/>
              </a:solidFill>
              <a:effectLst/>
              <a:latin typeface="Monotype Corsiva" pitchFamily="66" charset="0"/>
              <a:ea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" y="4437112"/>
            <a:ext cx="5343094" cy="231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35" y="2204865"/>
            <a:ext cx="511196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18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1412776"/>
            <a:ext cx="892899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В рамках традиционного мероприятия разработан и реализован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социально – познавательный проект 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«Рождественские колядки»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3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Вид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проекта</a:t>
            </a: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С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оциально-познавательный 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краткосрочный (неделя) групповой. Участники проекта: дети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второй младшей группы, 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родители, воспитатели, музыкальный руководитель.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815193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Актуальность </a:t>
            </a:r>
          </a:p>
          <a:p>
            <a:pPr algn="just"/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Необходимо 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с дошкольного возраста приобщать детей к истокам русской национальной культуры. Знакомить с историей возникновения праздничных традиций. Показать детям красоту русского языка через устное народное творчество.</a:t>
            </a:r>
          </a:p>
        </p:txBody>
      </p:sp>
    </p:spTree>
    <p:extLst>
      <p:ext uri="{BB962C8B-B14F-4D97-AF65-F5344CB8AC3E}">
        <p14:creationId xmlns:p14="http://schemas.microsoft.com/office/powerpoint/2010/main" val="36833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702" y="1277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     Цель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: 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Приобщение детей к русской традиционной культуре, знакомство с обрядом </a:t>
            </a:r>
            <a:r>
              <a:rPr lang="ru-RU" sz="2800" dirty="0" err="1">
                <a:solidFill>
                  <a:srgbClr val="002060"/>
                </a:solidFill>
                <a:latin typeface="Monotype Corsiva" pitchFamily="66" charset="0"/>
              </a:rPr>
              <a:t>колядования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 на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Руси.</a:t>
            </a:r>
          </a:p>
          <a:p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01" y="620688"/>
            <a:ext cx="89965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         Задачи: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Для детей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- Познакомить детей с историей возникновения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праздника Рождества Христова, традицией 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и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обычаями русского 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народа через участие в святочных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колядках;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 - Способствовать развитию у детей самостоятельности,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инициативы;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- Развивать художественно - творческую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деятельность;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 - Воспитывать у детей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чувство 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любви,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уважения, 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патриотизма к своей Родине, к его истории и культуре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Для родителей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- Участие в совместной деятельности с педагогами и детьми.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Для педагогов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- Способствовать созданию положительных эмоций у детей и родителей от совместной деятельности, эффективного взаимодействия всех участников образовательного процесса.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3055"/>
            <a:ext cx="89289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Интеграция образовательных областей </a:t>
            </a:r>
            <a:endParaRPr lang="ru-RU" sz="3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Социально-коммуникативное развитие (общение со сверстниками, взрослыми,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колядование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в группах). 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Познавательное развитие (беседа, просмотр презентации, рассказ об истории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праздника). 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Речевое развитие (слушание и разучивание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стихов, проговаривание стишков-колядок). 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Художественно-эстетическое развитие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(слушание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исполнение песен, изобразительная деятельность, лепка). 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Физическое развитие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(музыкально-ритмические движения, подвижные игры).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89289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Ожидаемые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результаты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Приобщение 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детей к традициям и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обрядам, связанным 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с празднованием «Рождества» на Руси. Ведущим замыслом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проекта 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является приобщение ребенка к культуре своего народа: пополнение знаний детей о Рождестве и Рождественских колядках, воспитание уважения к его традициям и обычаям, развитие потребностей в освоении окружающего мира путем изучения культурного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наследия славян. 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Создание атмосферы радости, повышение познавательного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интереса 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детей к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родной 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истории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Колядки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 – обрядовые песни,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которые 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издавна пели в святую Рождественскую ночь. Этот обряд используют в основном славянские народы. Колядки содержат добрые пожелания благосостояния, доброго здравия, богатого урожая, благополучия в семье… 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35" y="2898812"/>
            <a:ext cx="4185797" cy="3959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3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508" y="116632"/>
            <a:ext cx="88569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Оборудование для реализации проекта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Костюмы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: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костюмы, маски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, шали,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юбки, парики.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Музыкальные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инструменты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: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дудочки, 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ложки, бубны, колокольчики,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трещотки, баян, губная гармошка.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Атрибуты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: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оборудование для подвижных игр, мешок 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и корзинка для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угощения, разноцветные мячи, кукольный театр.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Технические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средства обучения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: Компьютер,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музыкальный 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центр, фотоаппарат. </a:t>
            </a:r>
            <a:endParaRPr lang="ru-RU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Книги, альбомы, пластилин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, краски, карандаши, раскраски.</a:t>
            </a:r>
          </a:p>
          <a:p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4207779"/>
            <a:ext cx="51149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3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7133462</TotalTime>
  <Words>879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5565</cp:lastModifiedBy>
  <cp:revision>28</cp:revision>
  <dcterms:created xsi:type="dcterms:W3CDTF">2022-01-14T07:15:07Z</dcterms:created>
  <dcterms:modified xsi:type="dcterms:W3CDTF">2022-01-19T07:14:20Z</dcterms:modified>
</cp:coreProperties>
</file>