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5" r:id="rId2"/>
    <p:sldId id="1431" r:id="rId3"/>
    <p:sldId id="1434" r:id="rId4"/>
    <p:sldId id="1433" r:id="rId5"/>
    <p:sldId id="1432" r:id="rId6"/>
    <p:sldId id="1412" r:id="rId7"/>
    <p:sldId id="495" r:id="rId8"/>
    <p:sldId id="1437" r:id="rId9"/>
    <p:sldId id="1439" r:id="rId10"/>
    <p:sldId id="1440" r:id="rId11"/>
    <p:sldId id="1441" r:id="rId12"/>
    <p:sldId id="1442" r:id="rId13"/>
    <p:sldId id="1443" r:id="rId14"/>
    <p:sldId id="1447" r:id="rId15"/>
    <p:sldId id="1448" r:id="rId16"/>
    <p:sldId id="1451" r:id="rId17"/>
    <p:sldId id="1452" r:id="rId18"/>
    <p:sldId id="1450" r:id="rId19"/>
  </p:sldIdLst>
  <p:sldSz cx="12168188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>
        <p:scale>
          <a:sx n="80" d="100"/>
          <a:sy n="80" d="100"/>
        </p:scale>
        <p:origin x="-144" y="-19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'Стартовый мониторинг '!$A$76:$A$87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'Стартовый мониторинг '!$B$76:$B$87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7.7</c:v>
                </c:pt>
                <c:pt idx="2">
                  <c:v>5.9</c:v>
                </c:pt>
                <c:pt idx="3">
                  <c:v>5.8</c:v>
                </c:pt>
                <c:pt idx="4">
                  <c:v>8.1999999999999993</c:v>
                </c:pt>
                <c:pt idx="5">
                  <c:v>7.6</c:v>
                </c:pt>
                <c:pt idx="6">
                  <c:v>5.9</c:v>
                </c:pt>
                <c:pt idx="7" formatCode="0.00">
                  <c:v>3.4</c:v>
                </c:pt>
                <c:pt idx="8">
                  <c:v>7</c:v>
                </c:pt>
                <c:pt idx="9">
                  <c:v>7.3</c:v>
                </c:pt>
                <c:pt idx="10">
                  <c:v>5.6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36-4507-8F9B-9377726C1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04928"/>
        <c:axId val="155006464"/>
      </c:radarChart>
      <c:catAx>
        <c:axId val="1550049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55006464"/>
        <c:crosses val="autoZero"/>
        <c:auto val="1"/>
        <c:lblAlgn val="ctr"/>
        <c:lblOffset val="100"/>
        <c:noMultiLvlLbl val="0"/>
      </c:catAx>
      <c:valAx>
        <c:axId val="1550064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5004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3050A-A1B2-4B21-A2F6-33B802EA6C92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513E-860D-4D0E-B46E-55519EDA3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11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1425"/>
            <a:ext cx="5940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4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B5CD68E2-A912-44A7-B01E-4B0AA5B9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2" y="374659"/>
            <a:ext cx="739386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4.png">
            <a:extLst>
              <a:ext uri="{FF2B5EF4-FFF2-40B4-BE49-F238E27FC236}">
                <a16:creationId xmlns="" xmlns:a16="http://schemas.microsoft.com/office/drawing/2014/main" id="{8A7BA998-7DED-47F9-B0DC-CB69D30EE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68188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75">
            <a:extLst>
              <a:ext uri="{FF2B5EF4-FFF2-40B4-BE49-F238E27FC236}">
                <a16:creationId xmlns="" xmlns:a16="http://schemas.microsoft.com/office/drawing/2014/main" id="{2322F4C0-948B-42EE-9120-1040CC157B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860" y="1219200"/>
            <a:ext cx="11308387" cy="0"/>
          </a:xfrm>
          <a:prstGeom prst="line">
            <a:avLst/>
          </a:prstGeom>
          <a:noFill/>
          <a:ln w="12700">
            <a:solidFill>
              <a:srgbClr val="2297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Shape 203">
            <a:extLst>
              <a:ext uri="{FF2B5EF4-FFF2-40B4-BE49-F238E27FC236}">
                <a16:creationId xmlns="" xmlns:a16="http://schemas.microsoft.com/office/drawing/2014/main" id="{599DFFAF-32F0-41B0-AE73-4D7265BD5D87}"/>
              </a:ext>
            </a:extLst>
          </p:cNvPr>
          <p:cNvSpPr/>
          <p:nvPr userDrawn="1"/>
        </p:nvSpPr>
        <p:spPr>
          <a:xfrm>
            <a:off x="2283658" y="393708"/>
            <a:ext cx="2765305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defTabSz="457200" hangingPunct="0">
              <a:lnSpc>
                <a:spcPct val="80000"/>
              </a:lnSpc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Развитие </a:t>
            </a:r>
            <a:r>
              <a:rPr lang="bg-BG" sz="1300" kern="0" cap="all" err="1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личностного</a:t>
            </a: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 потенциала</a:t>
            </a:r>
            <a:endParaRPr sz="1300" kern="0" cap="all">
              <a:solidFill>
                <a:srgbClr val="424242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6" name="Shape 207">
            <a:extLst>
              <a:ext uri="{FF2B5EF4-FFF2-40B4-BE49-F238E27FC236}">
                <a16:creationId xmlns="" xmlns:a16="http://schemas.microsoft.com/office/drawing/2014/main" id="{DA6EB133-E67F-46AF-905E-A7F74807FD8F}"/>
              </a:ext>
            </a:extLst>
          </p:cNvPr>
          <p:cNvSpPr/>
          <p:nvPr userDrawn="1"/>
        </p:nvSpPr>
        <p:spPr>
          <a:xfrm>
            <a:off x="5120779" y="372542"/>
            <a:ext cx="284980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defTabSz="457200" hangingPunct="0">
              <a:defRPr/>
            </a:pPr>
            <a:r>
              <a:rPr lang="ru-RU" sz="1000" kern="0"/>
              <a:t>Программа повышения квалификации</a:t>
            </a:r>
            <a:endParaRPr lang="ru-RU" sz="10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="" xmlns:a16="http://schemas.microsoft.com/office/drawing/2014/main" id="{CD84F68C-327F-49FA-AE8C-FA569EFE781E}"/>
              </a:ext>
            </a:extLst>
          </p:cNvPr>
          <p:cNvSpPr/>
          <p:nvPr userDrawn="1"/>
        </p:nvSpPr>
        <p:spPr>
          <a:xfrm>
            <a:off x="5144021" y="850908"/>
            <a:ext cx="2074507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defTabSz="457200" hangingPunct="0">
              <a:defRPr/>
            </a:pPr>
            <a:r>
              <a:rPr lang="uk-UA" sz="800" kern="0" err="1"/>
              <a:t>Управленческий</a:t>
            </a:r>
            <a:r>
              <a:rPr lang="uk-UA" sz="800" kern="0"/>
              <a:t> модуль</a:t>
            </a:r>
            <a:endParaRPr lang="ru-RU" sz="8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A905428C-670D-43D2-855A-FC947E627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08" y="387359"/>
            <a:ext cx="815438" cy="6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464BE815-E8B3-4874-93B6-19B3D4654B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89410" y="713326"/>
            <a:ext cx="747837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42485-0916-4382-8D3F-9726DEB56ECB}" type="slidenum">
              <a:rPr lang="ru-RU" altLang="ru-RU" smtClean="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69200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9093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0" y="1998827"/>
            <a:ext cx="1216660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Проект</a:t>
            </a:r>
          </a:p>
          <a:p>
            <a:pPr algn="ctr" eaLnBrk="1"/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по развитию личностного потенциала участников образовательных отношений</a:t>
            </a: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«Изменение среды условий на среду </a:t>
            </a: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возможностей»</a:t>
            </a:r>
          </a:p>
          <a:p>
            <a:pPr algn="ctr" eaLnBrk="1"/>
            <a:endParaRPr lang="ru-RU" sz="3600" b="1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7192"/>
            <a:ext cx="8521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Fedra Sans Pro Book"/>
              </a:rPr>
              <a:t>Авторы: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Л.И. Моисеенко – заведующий ДОУ,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Т.В. </a:t>
            </a:r>
            <a:r>
              <a:rPr lang="ru-RU" sz="2400" dirty="0" err="1" smtClean="0">
                <a:solidFill>
                  <a:schemeClr val="bg1"/>
                </a:solidFill>
                <a:latin typeface="Fedra Sans Pro Book"/>
              </a:rPr>
              <a:t>Чернобаева</a:t>
            </a:r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 – заместитель заведующего по ВОР,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Н.В. Синькова – педагог-психолог</a:t>
            </a:r>
            <a:endParaRPr lang="ru-RU" sz="2400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120" y="1332339"/>
            <a:ext cx="8815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муниципальное </a:t>
            </a:r>
            <a:r>
              <a:rPr lang="ru-RU" dirty="0" smtClean="0">
                <a:solidFill>
                  <a:prstClr val="white"/>
                </a:solidFill>
                <a:latin typeface="Fedra Sans Pro Book"/>
              </a:rPr>
              <a:t>бюджетное дошкольное 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общеобразовательное учреждение</a:t>
            </a:r>
          </a:p>
          <a:p>
            <a:pPr algn="ctr"/>
            <a:r>
              <a:rPr lang="ru-RU" dirty="0" err="1" smtClean="0">
                <a:solidFill>
                  <a:prstClr val="white"/>
                </a:solidFill>
                <a:latin typeface="Fedra Sans Pro Book"/>
              </a:rPr>
              <a:t>Курагинский</a:t>
            </a:r>
            <a:r>
              <a:rPr lang="ru-RU" dirty="0" smtClean="0">
                <a:solidFill>
                  <a:prstClr val="white"/>
                </a:solidFill>
                <a:latin typeface="Fedra Sans Pro Book"/>
              </a:rPr>
              <a:t> детский 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сад </a:t>
            </a:r>
            <a:r>
              <a:rPr lang="ru-RU" dirty="0" smtClean="0">
                <a:solidFill>
                  <a:prstClr val="white"/>
                </a:solidFill>
                <a:latin typeface="Fedra Sans Pro Book"/>
              </a:rPr>
              <a:t>№ 8 «Лесная сказка» комбинированного вида</a:t>
            </a:r>
            <a:endParaRPr lang="ru-RU" dirty="0">
              <a:solidFill>
                <a:prstClr val="white"/>
              </a:solidFill>
              <a:latin typeface="Fedra Sans Pro Book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4" y="1412776"/>
            <a:ext cx="11305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Fedra Sans Pro Light"/>
              </a:rPr>
              <a:t>Превращение среды условий в среду возможностей для всех участников образовательных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отношений: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 smtClean="0">
                <a:solidFill>
                  <a:srgbClr val="000000"/>
                </a:solidFill>
                <a:latin typeface="Fedra Sans Pro Light"/>
              </a:rPr>
              <a:t>Воспитанникам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– приобретение первоначального опыта общения в социуме, укрепление веры в себя,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знакомство с традициями детского сада и принятие их как ценности.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Педагогам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– включение в концепцию деятельности педагогов традиций группы и детского сада как социально значимого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продукта;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самостоятельный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выбор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способов решения поставленных задач,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осознанный выбор времени, места, партнёров в деятельности.</a:t>
            </a: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Родителям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– проявление инициативы в проведении социально значимых мероприятиях ДОУ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.</a:t>
            </a: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Администрации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Fedra Sans Pro Light"/>
              </a:rPr>
              <a:t>координированность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 действий по достижению образовательных задач всех участников образовательных отношений, повышение имиджа детского сада.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Образовательной организации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сохранение и трансляция традиций детского сада в рамках ценностных ориентиров, наличие концепции деятельности.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  <a:p>
            <a:r>
              <a:rPr lang="ru-RU" u="sng" dirty="0" smtClean="0">
                <a:solidFill>
                  <a:srgbClr val="000000"/>
                </a:solidFill>
                <a:latin typeface="Fedra Sans Pro Light"/>
              </a:rPr>
              <a:t>Социальным </a:t>
            </a:r>
            <a:r>
              <a:rPr lang="ru-RU" u="sng" dirty="0">
                <a:solidFill>
                  <a:srgbClr val="000000"/>
                </a:solidFill>
                <a:latin typeface="Fedra Sans Pro Light"/>
              </a:rPr>
              <a:t>партнерам </a:t>
            </a:r>
            <a:r>
              <a:rPr lang="ru-RU" dirty="0">
                <a:solidFill>
                  <a:srgbClr val="000000"/>
                </a:solidFill>
                <a:latin typeface="Fedra Sans Pro Light"/>
              </a:rPr>
              <a:t>–– </a:t>
            </a:r>
            <a:r>
              <a:rPr lang="ru-RU" dirty="0" smtClean="0">
                <a:solidFill>
                  <a:srgbClr val="000000"/>
                </a:solidFill>
                <a:latin typeface="Fedra Sans Pro Light"/>
              </a:rPr>
              <a:t>сотрудничество с социальными партнерами, взаимодействие с выпускниками, социально-адаптированный ребенок. </a:t>
            </a:r>
            <a:endParaRPr lang="ru-RU" dirty="0">
              <a:solidFill>
                <a:srgbClr val="000000"/>
              </a:solidFill>
              <a:latin typeface="Fedra Sans Pro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494" y="764704"/>
            <a:ext cx="693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642D"/>
                </a:solidFill>
              </a:rPr>
              <a:t>ЦЕЛИ ПРОЕКТА </a:t>
            </a:r>
            <a:r>
              <a:rPr lang="ru-RU" sz="2400" dirty="0" smtClean="0">
                <a:solidFill>
                  <a:srgbClr val="00642D"/>
                </a:solidFill>
              </a:rPr>
              <a:t>(2) конкретные новые возможности</a:t>
            </a:r>
            <a:endParaRPr lang="ru-RU" sz="2400" dirty="0">
              <a:solidFill>
                <a:srgbClr val="006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18" y="620688"/>
            <a:ext cx="2568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642D"/>
                </a:solidFill>
              </a:rPr>
              <a:t>ЦЕЛИ ПРОЕКТА </a:t>
            </a:r>
            <a:r>
              <a:rPr lang="ru-RU" sz="2400" dirty="0" smtClean="0">
                <a:solidFill>
                  <a:srgbClr val="00642D"/>
                </a:solidFill>
              </a:rPr>
              <a:t>(3)</a:t>
            </a:r>
          </a:p>
          <a:p>
            <a:pPr lvl="0"/>
            <a:endParaRPr lang="ru-RU" sz="2400" dirty="0">
              <a:solidFill>
                <a:srgbClr val="00642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830" y="620688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будут выглядеть компоненты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326" y="948690"/>
            <a:ext cx="1206075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Превращение среды условий в среду возможностей для всех участников образовательных отношений, </a:t>
            </a:r>
            <a:r>
              <a:rPr lang="ru-RU" sz="2000" dirty="0" smtClean="0">
                <a:latin typeface="Times New Roman"/>
                <a:ea typeface="Times New Roman"/>
              </a:rPr>
              <a:t>изменит </a:t>
            </a:r>
            <a:r>
              <a:rPr lang="ru-RU" sz="2000" dirty="0" err="1" smtClean="0">
                <a:latin typeface="Times New Roman"/>
                <a:ea typeface="Times New Roman"/>
              </a:rPr>
              <a:t>средообразующие</a:t>
            </a:r>
            <a:r>
              <a:rPr lang="ru-RU" sz="2000" dirty="0" smtClean="0">
                <a:latin typeface="Times New Roman"/>
                <a:ea typeface="Times New Roman"/>
              </a:rPr>
              <a:t> переменные образовательной среды.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Организационно-технологический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корректировка в основной образовательной и рабочих программах педагогов, в программе развития и рабочей программе воспитания, обучение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педагогов по Программе развития личностного потенциала БФ «Вклад в будущее»!;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гибкий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 форм ПК и задач, участие в ПОС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края; использование образовательной технологии 4К, технологии ненасильственного общения, применение УМК по ЛРОС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группах - совместные творческие мероприятия детей, педагогов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родителей;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мотивов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самостоятельной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воспитанников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взаимодействия с педагогами из других детских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садов, работающих по ЛРОС –совместные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мастер-классы и семинары,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 Клуб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неформального общения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Пространственно-предметный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мини-ширм для зонирования пространства групп детьми; развитие различных микросред, творческих лабораторий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стена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 педагогов с родителями, совместного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планирования и предъявления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результатов детской деятельности;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Ресурсное 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педагогами в работе УМК по ЛРОС, включение педагогов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ПОС;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экспертами КК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ИПК, участие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конкурсах;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Управленческое сопровождение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усиление целенаправленности, гибкости, коллегиальности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оперативности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системы управления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выделения рабочего времени для участия в мероприятиях ПОС.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28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4" y="980728"/>
            <a:ext cx="256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642D"/>
                </a:solidFill>
              </a:rPr>
              <a:t>ЦЕЛИ ПРОЕКТА </a:t>
            </a:r>
            <a:r>
              <a:rPr lang="ru-RU" sz="2400" dirty="0" smtClean="0">
                <a:solidFill>
                  <a:srgbClr val="00642D"/>
                </a:solidFill>
              </a:rPr>
              <a:t>(4)</a:t>
            </a:r>
            <a:endParaRPr lang="ru-RU" sz="2400" dirty="0">
              <a:solidFill>
                <a:srgbClr val="00642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54" y="1469002"/>
            <a:ext cx="11521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Качество образования в целом: более </a:t>
            </a:r>
            <a:r>
              <a:rPr lang="ru-RU" sz="2000" dirty="0" smtClean="0"/>
              <a:t>высокие показатели развития индивидуальных достижений воспитанников.</a:t>
            </a:r>
            <a:endParaRPr lang="ru-RU" sz="2000" dirty="0"/>
          </a:p>
          <a:p>
            <a:r>
              <a:rPr lang="ru-RU" sz="2000" dirty="0"/>
              <a:t>• Развитие личностного потенциала </a:t>
            </a:r>
            <a:r>
              <a:rPr lang="ru-RU" sz="2000" dirty="0" smtClean="0"/>
              <a:t>участников образовательных отношений: благоприятный психологический климат в коллективе, развитие </a:t>
            </a:r>
            <a:r>
              <a:rPr lang="ru-RU" sz="2000" dirty="0"/>
              <a:t>детей с разным потенциалом, </a:t>
            </a:r>
            <a:r>
              <a:rPr lang="ru-RU" sz="2000" dirty="0" smtClean="0"/>
              <a:t>родителям - возможность </a:t>
            </a:r>
            <a:r>
              <a:rPr lang="ru-RU" sz="2000" dirty="0"/>
              <a:t>быть </a:t>
            </a:r>
            <a:r>
              <a:rPr lang="ru-RU" sz="2000" dirty="0" smtClean="0"/>
              <a:t>участниками событийных мероприятий.</a:t>
            </a:r>
            <a:endParaRPr lang="ru-RU" sz="2000" dirty="0"/>
          </a:p>
          <a:p>
            <a:r>
              <a:rPr lang="ru-RU" sz="2000" dirty="0" smtClean="0"/>
              <a:t>• </a:t>
            </a:r>
            <a:r>
              <a:rPr lang="ru-RU" sz="2000" dirty="0"/>
              <a:t>Качество жизни детей и взрослых</a:t>
            </a:r>
            <a:r>
              <a:rPr lang="ru-RU" sz="2000" dirty="0" smtClean="0"/>
              <a:t>: уровень развития </a:t>
            </a:r>
            <a:r>
              <a:rPr lang="ru-RU" sz="2000" dirty="0"/>
              <a:t>каждого ребенка увеличивается в соответствии с учетом его личностных  возрастных и физических особенностей в процессе воспитания и обучения </a:t>
            </a:r>
            <a:r>
              <a:rPr lang="ru-RU" sz="2000" dirty="0" smtClean="0"/>
              <a:t>в ДОУ.</a:t>
            </a:r>
            <a:endParaRPr lang="ru-RU" sz="2000" dirty="0"/>
          </a:p>
          <a:p>
            <a:r>
              <a:rPr lang="ru-RU" sz="2000" dirty="0"/>
              <a:t>• Социальное признание и поддержка </a:t>
            </a:r>
            <a:r>
              <a:rPr lang="ru-RU" sz="2000" dirty="0" smtClean="0"/>
              <a:t>ДОУ: участие в конкурсах, грантах различного </a:t>
            </a:r>
            <a:r>
              <a:rPr lang="ru-RU" sz="2000" dirty="0"/>
              <a:t>уровня; </a:t>
            </a:r>
            <a:r>
              <a:rPr lang="ru-RU" sz="2000" dirty="0" smtClean="0"/>
              <a:t>поиск </a:t>
            </a:r>
            <a:r>
              <a:rPr lang="ru-RU" sz="2000" dirty="0"/>
              <a:t>неординарных форм взаимодействия с социальными </a:t>
            </a:r>
            <a:r>
              <a:rPr lang="ru-RU" sz="2000" dirty="0" smtClean="0"/>
              <a:t>партнерами и родителями.</a:t>
            </a:r>
            <a:endParaRPr lang="ru-RU" sz="2000" dirty="0"/>
          </a:p>
          <a:p>
            <a:r>
              <a:rPr lang="ru-RU" sz="2000" dirty="0"/>
              <a:t>• Улучшение позиции </a:t>
            </a:r>
            <a:r>
              <a:rPr lang="ru-RU" sz="2000" dirty="0" smtClean="0"/>
              <a:t>ДОУ </a:t>
            </a:r>
            <a:r>
              <a:rPr lang="ru-RU" sz="2000" dirty="0"/>
              <a:t>в образовательной </a:t>
            </a:r>
            <a:r>
              <a:rPr lang="ru-RU" sz="2000" dirty="0" smtClean="0"/>
              <a:t>системе: повышение престижа ДОУ среди детских садов поселка.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Создание ЛРОС, </a:t>
            </a:r>
            <a:r>
              <a:rPr lang="ru-RU" sz="2000" dirty="0"/>
              <a:t>способствующей р</a:t>
            </a:r>
            <a:r>
              <a:rPr lang="ru-RU" sz="2000" dirty="0" smtClean="0"/>
              <a:t>азвитию </a:t>
            </a:r>
            <a:r>
              <a:rPr lang="ru-RU" sz="2000" dirty="0"/>
              <a:t>личностного потенциала участников образовательных отношений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22" y="1026894"/>
            <a:ext cx="7431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Что улучшится </a:t>
            </a:r>
            <a:r>
              <a:rPr lang="ru-RU" sz="2000" dirty="0"/>
              <a:t>в результате создания ЛРОС в </a:t>
            </a:r>
            <a:r>
              <a:rPr lang="ru-RU" sz="2000" dirty="0" smtClean="0"/>
              <a:t>нашем детском саду: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6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46" y="764704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4821"/>
                </a:solidFill>
              </a:rPr>
              <a:t>КОНТУРЫ «ДОРОЖНОЙ КАРТЫ» </a:t>
            </a:r>
            <a:r>
              <a:rPr lang="ru-RU" sz="2800" b="1" dirty="0" smtClean="0">
                <a:solidFill>
                  <a:srgbClr val="004821"/>
                </a:solidFill>
              </a:rPr>
              <a:t>ПРОЕКТА</a:t>
            </a:r>
            <a:endParaRPr lang="ru-RU" sz="2800" b="1" dirty="0">
              <a:solidFill>
                <a:srgbClr val="00482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46" y="1287924"/>
            <a:ext cx="115619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Детский сад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пространство общих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ценностей, раскрытых потенциалов: поддержка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инициативы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различных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- стимулирование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творческой деятельности (самостоятельная деятельность ребенка предполагает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любимым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в микро - коллективы по интересам и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 личностным особенностям).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Организация различных образовательных микросред для дошкольников,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парк, на стадион, на предприятия, поездки в зоопарк, выезды в другие учреждения, приезд в учреждение театра,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планетария;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в ДОУ,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кружки, творческие объединения,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мастерские, мини планетарий, спортивная команда, познавательно-исследовательский центр (под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педагогов, родителей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социальных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партнеров)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виртуальные и пешие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стена для взаимодействия педагогов с родителями, совместного планирования и предъявления результатов детской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мобильности, эмоционального интеллекта. Чем лучше я понимаю себя и других, тем осознаннее 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отношениях - применение УМК по ЛРОС,  подборка и применение: сюжетно – ролевых игр, художественной литературы-терапевтических сказок, трудовой и творческой деятельности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9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8" y="764704"/>
            <a:ext cx="118093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4821"/>
                </a:solidFill>
              </a:rPr>
              <a:t>КОНТУРЫ </a:t>
            </a:r>
            <a:r>
              <a:rPr lang="ru-RU" sz="2800" b="1" dirty="0">
                <a:solidFill>
                  <a:srgbClr val="004821"/>
                </a:solidFill>
              </a:rPr>
              <a:t>«ДОРОЖНОЙ КАРТЫ» ПРОЕКТА</a:t>
            </a:r>
          </a:p>
          <a:p>
            <a:r>
              <a:rPr lang="ru-RU" dirty="0" smtClean="0">
                <a:latin typeface="Times New Roman"/>
                <a:ea typeface="Calibri"/>
              </a:rPr>
              <a:t>5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Овладение и применение личностно-развивающих технологий, адекватных специфике дошкольного возраста, способствующих развитию у детей личностного потенциала, эмоционального интеллекта: изучение образовательной технологии 4К,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соблюдая четыре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составляющих ненасильственного общения: наблюдения, чувства, потребности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просьбы,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на практике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педагогами;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гибкий выбор форм ПК и задач, участие в ПОС края;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УМК по ЛРОС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экспертами КК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ИПК;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 в группах - совместные творческие мероприятия детей, педагогов и родителей;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Овладение методиками и инструментами оценивания результатов: подбор наиболее эффективных методов и инструментов педагогической диагностики, ведение «Дневника наблюдений». Методика – «Страна эмоций  (Громова Т.В. «Страна Эмоций» Методика как инструмент диагностической и коррекционной работы с эмоционально-волевой сферой ребёнка. М., УЦ «Перспектива». 2002.)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Участие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конкурсах для привлечения дополнительных финансовых ресурсов.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Корректировка разделов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образовательной и рабочих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 воспитания педагогов: 3.5  «Особенности организации развивающей предметно – пространственной среды»,  раздела 2.2 «Описание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интересов»; корректировка образовательной программы, программы развития, программы воспитания;</a:t>
            </a:r>
          </a:p>
        </p:txBody>
      </p:sp>
    </p:spTree>
    <p:extLst>
      <p:ext uri="{BB962C8B-B14F-4D97-AF65-F5344CB8AC3E}">
        <p14:creationId xmlns:p14="http://schemas.microsoft.com/office/powerpoint/2010/main" val="68287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46" y="692696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4821"/>
                </a:solidFill>
              </a:rPr>
              <a:t>КОНТУРЫ «ДОРОЖНОЙ КАРТЫ»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940" y="1340768"/>
            <a:ext cx="11891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Развитие горизонтальных связей в управлении ДОУ. Формирование творческих групп педагогов по задачам. Переход сотрудников из одной творческой группы в другую при выполнении плана работы группы.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Появление и оформление  успешных практик – как продукт деятельности работы педагогов в проекте: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-взаимосвязь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социальными партнерами и проведение совместных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мероприятий; организация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создания детских сообществ по интересам, через организацию системы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в ДОУ;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занятий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событийных мероприятий;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ДОУ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качестве инновационной площадки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уровне муниципалитета.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едеральный проект\РППС в ДОУ по ЛРОС\Занятие в Центре эмоци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8"/>
          <a:stretch/>
        </p:blipFill>
        <p:spPr bwMode="auto">
          <a:xfrm>
            <a:off x="6843516" y="609935"/>
            <a:ext cx="53246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едеральный проект\РППС в ДОУ по ЛРОС\Общее де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6" y="422000"/>
            <a:ext cx="4735673" cy="35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едеральный проект\РППС в ДОУ по ЛРОС\Графические рисунки на компьютер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b="33704"/>
          <a:stretch/>
        </p:blipFill>
        <p:spPr bwMode="auto">
          <a:xfrm>
            <a:off x="2281622" y="3783426"/>
            <a:ext cx="2525083" cy="30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едеральный проект\РППС в ДОУ по ЛРОС\Работа по схемам с эл.конструкторо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/>
          <a:stretch/>
        </p:blipFill>
        <p:spPr bwMode="auto">
          <a:xfrm>
            <a:off x="181144" y="555517"/>
            <a:ext cx="1798494" cy="32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едеральный проект\РППС в ДОУ по ЛРОС\Ромаш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101990" y="3348101"/>
            <a:ext cx="2165784" cy="34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Федеральный проект\РППС в ДОУ по ЛРОС\Эмоции\выбо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18" y="398765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3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едеральный проект\РППС в ДОУ по ЛРОС\Эмоции\дверь в старш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94" y="3462300"/>
            <a:ext cx="2546775" cy="33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едеральный проект\РППС в ДОУ по ЛРОС\Эмоции\дидак.игры старш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04" y="4040807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едеральный проект\РППС в ДОУ по ЛРОС\Эмоции\пчел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41" y="4040807"/>
            <a:ext cx="3494087" cy="26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едеральный проект\РППС в ДОУ по ЛРОС\Эмоции\дид.игра 1 м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99" y="350151"/>
            <a:ext cx="4670925" cy="35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Федеральный проект\РППС в ДОУ по ЛРОС\Эмоции\дидак.игры средня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46" y="3984983"/>
            <a:ext cx="3642954" cy="27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едеральный проект\РППС в ДОУ по ЛРОС\Эмоции\Подбери эмоцию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61" y="679898"/>
            <a:ext cx="4389716" cy="32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Федеральный проект\РППС в ДОУ по ЛРОС\Эмоции\уголок уединения средня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26" y="679898"/>
            <a:ext cx="3895584" cy="31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4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едеральный проект\Творческая зона для дет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36426"/>
            <a:ext cx="12192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2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49" y="796162"/>
            <a:ext cx="1166024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Место проекта по ЛРОС в жизни и работе ДОУ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реализуется в во всех возрастных группах детского сада.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работает по основной образовательной программе,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разработанной на основе  инновационной программы «От рождения до школы».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Реализуются программы дополнительного образования: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«Вокальная одаренность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Путешествие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компьютерную страну», «Финансовая грамотность», «Здоровое питание»,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ЮнЭкс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3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478" y="2004901"/>
            <a:ext cx="111612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пгт.Курагино</a:t>
            </a:r>
            <a:r>
              <a:rPr lang="ru-RU" sz="2400" dirty="0" smtClean="0"/>
              <a:t> – это маленький поселок с 15 тыс. населения, детский сад расположен в микрорайоне посёлка</a:t>
            </a:r>
            <a:r>
              <a:rPr lang="ru-RU" sz="2400" dirty="0"/>
              <a:t>,  вдали от предприятий. Здание детского сада построено по типовому проекту. Проектная наполняемость на 140 </a:t>
            </a:r>
            <a:r>
              <a:rPr lang="ru-RU" sz="2400" dirty="0" smtClean="0"/>
              <a:t>мест, по факту 124 ребенка. </a:t>
            </a:r>
          </a:p>
          <a:p>
            <a:r>
              <a:rPr lang="ru-RU" sz="2400" dirty="0" smtClean="0"/>
              <a:t>Общая </a:t>
            </a:r>
            <a:r>
              <a:rPr lang="ru-RU" sz="2400" dirty="0"/>
              <a:t>площадь здания 1099,5 кв. м.</a:t>
            </a:r>
          </a:p>
          <a:p>
            <a:r>
              <a:rPr lang="ru-RU" sz="2400" dirty="0" smtClean="0"/>
              <a:t>Длительность </a:t>
            </a:r>
            <a:r>
              <a:rPr lang="ru-RU" sz="2400" dirty="0"/>
              <a:t>пребывания детей в группах – 10,5 часов. </a:t>
            </a:r>
            <a:endParaRPr lang="ru-RU" sz="2400" dirty="0" smtClean="0"/>
          </a:p>
          <a:p>
            <a:r>
              <a:rPr lang="ru-RU" sz="2400" dirty="0"/>
              <a:t>Социокультурное </a:t>
            </a:r>
            <a:r>
              <a:rPr lang="ru-RU" sz="2400" dirty="0" smtClean="0"/>
              <a:t>окружение: Рядом </a:t>
            </a:r>
            <a:r>
              <a:rPr lang="ru-RU" sz="2400" dirty="0"/>
              <a:t>расположены две средних общеобразовательных </a:t>
            </a:r>
            <a:r>
              <a:rPr lang="ru-RU" sz="2400" dirty="0" smtClean="0"/>
              <a:t>школы (СОШ </a:t>
            </a:r>
            <a:r>
              <a:rPr lang="ru-RU" sz="2400" dirty="0"/>
              <a:t>№1 и СОШ №</a:t>
            </a:r>
            <a:r>
              <a:rPr lang="ru-RU" sz="2400" dirty="0" smtClean="0"/>
              <a:t>3), храм, стадион и спортивный комплекс; </a:t>
            </a:r>
            <a:r>
              <a:rPr lang="ru-RU" sz="2400" dirty="0"/>
              <a:t>в доступности (менее 1 км.): детская библиотека, музей, дом культуры, </a:t>
            </a:r>
            <a:r>
              <a:rPr lang="ru-RU" sz="2400" dirty="0" smtClean="0"/>
              <a:t>Центр образования, Центр </a:t>
            </a:r>
            <a:r>
              <a:rPr lang="ru-RU" sz="2400" dirty="0"/>
              <a:t>диагностики и консультирования «Доверие», пожарная </a:t>
            </a:r>
            <a:r>
              <a:rPr lang="ru-RU" sz="2400" dirty="0" smtClean="0"/>
              <a:t>часть.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06" y="619906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МБДОУ </a:t>
            </a:r>
            <a:r>
              <a:rPr lang="ru-RU" sz="2800" b="1" kern="0" dirty="0" err="1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Курагинский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 детский </a:t>
            </a: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сад  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№8 «Лесная сказка»</a:t>
            </a:r>
          </a:p>
          <a:p>
            <a:pPr lvl="0" algn="ctr">
              <a:defRPr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</a:t>
            </a:r>
            <a:r>
              <a:rPr lang="ru-RU" altLang="ru-RU" sz="28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СПРАВКА</a:t>
            </a:r>
          </a:p>
        </p:txBody>
      </p:sp>
    </p:spTree>
    <p:extLst>
      <p:ext uri="{BB962C8B-B14F-4D97-AF65-F5344CB8AC3E}">
        <p14:creationId xmlns:p14="http://schemas.microsoft.com/office/powerpoint/2010/main" val="320262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8320" y="769745"/>
            <a:ext cx="798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Ключевые данные </a:t>
            </a:r>
            <a:r>
              <a:rPr lang="ru-RU" sz="3200" dirty="0" smtClean="0"/>
              <a:t>о ДОУ </a:t>
            </a:r>
            <a:r>
              <a:rPr lang="ru-RU" sz="3200" dirty="0"/>
              <a:t>в цифрах и фактах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450" y="1354520"/>
            <a:ext cx="1094521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Анализ профессионального уровня кадров: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11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педагогов имеют высшее, 7 - среднее специальное образование, молодой специалист в этом году получит высшее образование.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Возрастной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состав: до 30 лет –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педагога,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от 30 до 50 лет – 6 педагогов,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50 до 55 лет – 3 педагога, старше 55 лет – 8 педагогов.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стаж: 20 лет и более – 9 педагогов, 10-20 лет – 7,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стаж 5-10 лет – 2 педагога, молодой специалист - 1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Квалификация: высшая квалификационная категория – 4 педагога,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первая – 12 педагогов, аттестованы на соответствие занимаемой должности – 2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Награды: Нагрудный знак «Почётный работник общего образования Российской Федерации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2 педагога; Победители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муниципального конкурса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«Воспитатель года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» 4 педагога, участники конкурса – 3 педагога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142" y="1340768"/>
            <a:ext cx="1163350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Имеющиеся заделы по теме </a:t>
            </a:r>
            <a:r>
              <a:rPr lang="ru-RU" dirty="0" smtClean="0"/>
              <a:t>проекта:</a:t>
            </a:r>
          </a:p>
          <a:p>
            <a:r>
              <a:rPr lang="ru-RU" dirty="0" smtClean="0"/>
              <a:t>- В группах достаточно разнообразная среда, которая обеспечивает реализацию потребностей ребенка в активной </a:t>
            </a:r>
          </a:p>
          <a:p>
            <a:r>
              <a:rPr lang="ru-RU" dirty="0" smtClean="0"/>
              <a:t>и разноплановой деятельности.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Педагоги включаются в профессиональные образовательные сообщества, участвуют в районных методических</a:t>
            </a:r>
          </a:p>
          <a:p>
            <a:r>
              <a:rPr lang="ru-RU" dirty="0" smtClean="0"/>
              <a:t>объединениях, в работу инновационных площадок (по работе с родителями).</a:t>
            </a:r>
          </a:p>
          <a:p>
            <a:pPr marL="285750" indent="-285750">
              <a:buFontTx/>
              <a:buChar char="-"/>
            </a:pPr>
            <a:r>
              <a:rPr lang="ru-RU" dirty="0"/>
              <a:t>Большинство наших педагогов  рассматривают детский сад как единственное  место работы, а педагогическую </a:t>
            </a:r>
            <a:endParaRPr lang="ru-RU" dirty="0" smtClean="0"/>
          </a:p>
          <a:p>
            <a:r>
              <a:rPr lang="ru-RU" dirty="0" smtClean="0"/>
              <a:t>деятельность </a:t>
            </a:r>
            <a:r>
              <a:rPr lang="ru-RU" dirty="0"/>
              <a:t>как важнейшую сферу своей жизни. Многие вовлечены в жизнь учреждения, которая составляет их </a:t>
            </a:r>
            <a:endParaRPr lang="ru-RU" dirty="0" smtClean="0"/>
          </a:p>
          <a:p>
            <a:r>
              <a:rPr lang="ru-RU" dirty="0" smtClean="0"/>
              <a:t>главную </a:t>
            </a:r>
            <a:r>
              <a:rPr lang="ru-RU" dirty="0"/>
              <a:t>жизненную </a:t>
            </a:r>
            <a:r>
              <a:rPr lang="ru-RU" dirty="0" smtClean="0"/>
              <a:t>ценность.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Воспитанники при </a:t>
            </a:r>
            <a:r>
              <a:rPr lang="ru-RU" dirty="0"/>
              <a:t>необходимости переходят из общеобразовательной группы в компенсирующую и </a:t>
            </a:r>
            <a:r>
              <a:rPr lang="ru-RU" dirty="0" smtClean="0"/>
              <a:t>наоборот.</a:t>
            </a:r>
          </a:p>
          <a:p>
            <a:r>
              <a:rPr lang="ru-RU" dirty="0" smtClean="0"/>
              <a:t>В детском саду инклюзивное образование. На базе детского сада работают объединения дополнительного </a:t>
            </a:r>
          </a:p>
          <a:p>
            <a:r>
              <a:rPr lang="ru-RU" dirty="0"/>
              <a:t>о</a:t>
            </a:r>
            <a:r>
              <a:rPr lang="ru-RU" dirty="0" smtClean="0"/>
              <a:t>бразования без взимания оплаты.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 базе детского сада работает детско – родительский клуб «Гармония». Для консультирования родителей по </a:t>
            </a:r>
            <a:endParaRPr lang="ru-RU" dirty="0" smtClean="0"/>
          </a:p>
          <a:p>
            <a:r>
              <a:rPr lang="ru-RU" dirty="0" smtClean="0"/>
              <a:t>вопросам </a:t>
            </a:r>
            <a:r>
              <a:rPr lang="ru-RU" dirty="0"/>
              <a:t>воспитания и развития дошкольников организован Консультативный пункт. В рамках Федерального </a:t>
            </a:r>
            <a:endParaRPr lang="ru-RU" dirty="0" smtClean="0"/>
          </a:p>
          <a:p>
            <a:r>
              <a:rPr lang="ru-RU" dirty="0" smtClean="0"/>
              <a:t>проекта </a:t>
            </a:r>
            <a:r>
              <a:rPr lang="ru-RU" dirty="0"/>
              <a:t>«Поддержка семей, имеющих детей» по реализации гранта «Государственная поддержка </a:t>
            </a:r>
            <a:r>
              <a:rPr lang="ru-RU" dirty="0" smtClean="0"/>
              <a:t>некоммерческих</a:t>
            </a:r>
          </a:p>
          <a:p>
            <a:r>
              <a:rPr lang="ru-RU" dirty="0" smtClean="0"/>
              <a:t>организаций </a:t>
            </a:r>
            <a:r>
              <a:rPr lang="ru-RU" dirty="0"/>
              <a:t>в целях оказания психолого-педагогической, методической и консультативной помощи гражданам, </a:t>
            </a:r>
            <a:endParaRPr lang="ru-RU" dirty="0" smtClean="0"/>
          </a:p>
          <a:p>
            <a:r>
              <a:rPr lang="ru-RU" dirty="0" smtClean="0"/>
              <a:t>имеющих </a:t>
            </a:r>
            <a:r>
              <a:rPr lang="ru-RU" dirty="0"/>
              <a:t>детей» (федерального проекта «Современная школа» национального проекта «Образование</a:t>
            </a:r>
            <a:r>
              <a:rPr lang="ru-RU" dirty="0" smtClean="0"/>
              <a:t>»).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Сотрудничество с социумом: рядом с детским садом расположены </a:t>
            </a:r>
            <a:r>
              <a:rPr lang="ru-RU" dirty="0"/>
              <a:t>две средних общеобразовательных </a:t>
            </a:r>
            <a:r>
              <a:rPr lang="ru-RU" dirty="0" smtClean="0"/>
              <a:t>школы,</a:t>
            </a:r>
          </a:p>
          <a:p>
            <a:r>
              <a:rPr lang="ru-RU" dirty="0" smtClean="0"/>
              <a:t>стадион, спортивный Центр в </a:t>
            </a:r>
            <a:r>
              <a:rPr lang="ru-RU" dirty="0"/>
              <a:t>доступности (менее 1 км.): детская библиотека, музей, дом культуры, Центр </a:t>
            </a:r>
            <a:endParaRPr lang="ru-RU" dirty="0" smtClean="0"/>
          </a:p>
          <a:p>
            <a:r>
              <a:rPr lang="ru-RU" dirty="0" smtClean="0"/>
              <a:t>диагностики </a:t>
            </a:r>
            <a:r>
              <a:rPr lang="ru-RU" dirty="0"/>
              <a:t>и консультирования </a:t>
            </a:r>
            <a:r>
              <a:rPr lang="ru-RU" dirty="0" smtClean="0"/>
              <a:t>«</a:t>
            </a:r>
            <a:r>
              <a:rPr lang="ru-RU" dirty="0"/>
              <a:t>Доверие», пожарная часть, храм.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6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782757"/>
              </p:ext>
            </p:extLst>
          </p:nvPr>
        </p:nvGraphicFramePr>
        <p:xfrm>
          <a:off x="2555702" y="1691406"/>
          <a:ext cx="6123781" cy="500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97088" y="800316"/>
            <a:ext cx="12166603" cy="12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мониторинга образовательной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МБДОУ №8 «Лесная сказка» количественные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параметры, </a:t>
            </a:r>
            <a:r>
              <a:rPr lang="ru-RU" sz="2100" b="1" u="sng" cap="all" dirty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среднее значение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по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четырем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группам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экспертов</a:t>
            </a:r>
            <a:endParaRPr lang="ru-RU" sz="21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b="1" i="1" dirty="0"/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9838" y="2010248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91840" y="255298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76585" y="41103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7990" y="46531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16142" y="353727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67870" y="408777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892609" y="4869160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выводы из проведенного анализа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51447" y="1476304"/>
            <a:ext cx="11438578" cy="45806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200" i="1" u="sng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i="1" u="sng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Краткие выводы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Тип среды: 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карьерно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-творческий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Характерен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низкий уровень свободы и активности при преобладании зависимости и пассивности</a:t>
            </a:r>
            <a:r>
              <a:rPr lang="ru-RU" altLang="ru-RU" sz="32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.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Мотивация больше </a:t>
            </a:r>
            <a:r>
              <a:rPr lang="ru-RU" altLang="ru-RU" sz="2800" b="1" i="1" dirty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внешняя, чем внутренняя,  а выбор мнимый, т.к.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педагогом заданы </a:t>
            </a:r>
            <a:r>
              <a:rPr lang="ru-RU" altLang="ru-RU" sz="2800" b="1" i="1" dirty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определенные рамки</a:t>
            </a:r>
            <a:endParaRPr lang="ru-RU" altLang="ru-RU" sz="2800" b="1" i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600" b="1" i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требуется работа с компонентами образовательной среды 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(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осознаваемость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, обобщённость, активность) </a:t>
            </a:r>
            <a:endParaRPr lang="ru-RU" altLang="ru-RU" sz="2800" b="1" i="1" dirty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690329" y="4994392"/>
            <a:ext cx="787529" cy="24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7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78" y="980728"/>
            <a:ext cx="110892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ПРОБЛЕМА на решение которой направлен проект: изменение компонентов образовательной среды.</a:t>
            </a:r>
          </a:p>
          <a:p>
            <a:r>
              <a:rPr lang="ru-RU" sz="2400" dirty="0" smtClean="0"/>
              <a:t>Решение: </a:t>
            </a:r>
          </a:p>
          <a:p>
            <a:r>
              <a:rPr lang="ru-RU" sz="2400" dirty="0" smtClean="0"/>
              <a:t>– выстраивание </a:t>
            </a:r>
            <a:r>
              <a:rPr lang="ru-RU" sz="2400" dirty="0"/>
              <a:t>ЛРОС для развития </a:t>
            </a:r>
            <a:r>
              <a:rPr lang="ru-RU" sz="2400" dirty="0" smtClean="0"/>
              <a:t>«западающих» качественных </a:t>
            </a:r>
            <a:r>
              <a:rPr lang="ru-RU" sz="2400" dirty="0"/>
              <a:t>характеристик </a:t>
            </a:r>
            <a:r>
              <a:rPr lang="ru-RU" sz="2400" dirty="0" smtClean="0"/>
              <a:t>среды</a:t>
            </a:r>
            <a:r>
              <a:rPr lang="ru-RU" sz="2400" dirty="0"/>
              <a:t>: ОСОЗНАВАЕМОСТЬ, ОБОБЩЕННОСТЬ, </a:t>
            </a:r>
            <a:r>
              <a:rPr lang="ru-RU" sz="2400" dirty="0" smtClean="0"/>
              <a:t>АКТИВНОСТЬ </a:t>
            </a:r>
            <a:r>
              <a:rPr lang="ru-RU" sz="2400" dirty="0"/>
              <a:t>и перевода ее с уровня «условия» на уровень «возможности</a:t>
            </a:r>
            <a:r>
              <a:rPr lang="ru-RU" sz="2400" dirty="0" smtClean="0"/>
              <a:t>»;</a:t>
            </a:r>
            <a:endParaRPr lang="ru-RU" sz="2400" dirty="0"/>
          </a:p>
          <a:p>
            <a:r>
              <a:rPr lang="ru-RU" sz="2400" dirty="0" smtClean="0"/>
              <a:t>- тренинг личностного роста педагогов по </a:t>
            </a:r>
            <a:r>
              <a:rPr lang="ru-RU" sz="2400" dirty="0"/>
              <a:t>программе "Социально-эмоциональное развитие </a:t>
            </a:r>
            <a:r>
              <a:rPr lang="ru-RU" sz="2400" dirty="0" smtClean="0"/>
              <a:t>детей» </a:t>
            </a:r>
            <a:r>
              <a:rPr lang="ru-RU" sz="2400" dirty="0"/>
              <a:t>через обучение </a:t>
            </a:r>
            <a:r>
              <a:rPr lang="ru-RU" sz="2400" dirty="0" smtClean="0"/>
              <a:t>по Программе </a:t>
            </a:r>
            <a:r>
              <a:rPr lang="ru-RU" sz="2400" dirty="0"/>
              <a:t>развития личностного потенциала БФ «Вклад в будущее</a:t>
            </a:r>
            <a:r>
              <a:rPr lang="ru-RU" sz="2400" dirty="0" smtClean="0"/>
              <a:t>»!, ПОС;</a:t>
            </a:r>
          </a:p>
          <a:p>
            <a:r>
              <a:rPr lang="ru-RU" sz="2400" dirty="0" smtClean="0"/>
              <a:t>- применение технологий ненасильственного общения, обеспечивающих развитие личностного потенциала дошкольников;</a:t>
            </a:r>
            <a:endParaRPr lang="ru-RU" sz="2400" dirty="0"/>
          </a:p>
          <a:p>
            <a:r>
              <a:rPr lang="ru-RU" sz="2400" dirty="0" smtClean="0"/>
              <a:t>- реализация </a:t>
            </a:r>
            <a:r>
              <a:rPr lang="ru-RU" sz="2400" dirty="0"/>
              <a:t>УМК "Социально-эмоциональное развитие детей дошкольного </a:t>
            </a:r>
            <a:r>
              <a:rPr lang="ru-RU" sz="2400" dirty="0" smtClean="0"/>
              <a:t>возраста» с привлечением родителей.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78" y="764704"/>
            <a:ext cx="11593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42D"/>
                </a:solidFill>
              </a:rPr>
              <a:t>ЦЕЛИ ПРОЕКТА (1)</a:t>
            </a:r>
          </a:p>
          <a:p>
            <a:r>
              <a:rPr lang="ru-RU" sz="2800" dirty="0" smtClean="0"/>
              <a:t>Ключевая </a:t>
            </a:r>
            <a:r>
              <a:rPr lang="ru-RU" sz="2800" dirty="0"/>
              <a:t>цель проекта – Превращение среды условий в среду возможностей для всех участников образовательных </a:t>
            </a:r>
            <a:r>
              <a:rPr lang="ru-RU" sz="2800" dirty="0" smtClean="0"/>
              <a:t>отношений. </a:t>
            </a:r>
          </a:p>
          <a:p>
            <a:r>
              <a:rPr lang="ru-RU" sz="2800" dirty="0" smtClean="0"/>
              <a:t>Увеличение </a:t>
            </a:r>
            <a:r>
              <a:rPr lang="ru-RU" sz="2800" dirty="0"/>
              <a:t>доли «творческой» среды </a:t>
            </a:r>
            <a:r>
              <a:rPr lang="ru-RU" sz="2800" dirty="0" smtClean="0"/>
              <a:t>до 42% внутри </a:t>
            </a:r>
            <a:r>
              <a:rPr lang="ru-RU" sz="2800" dirty="0"/>
              <a:t>учреждения, за счет уменьшения доли «карьерной» и «догматической» среды, планомерного повышения показателей параметров: степени </a:t>
            </a:r>
            <a:r>
              <a:rPr lang="ru-RU" sz="2800" dirty="0" err="1"/>
              <a:t>осознаваемости</a:t>
            </a:r>
            <a:r>
              <a:rPr lang="ru-RU" sz="2800" dirty="0"/>
              <a:t>, обобщенности, </a:t>
            </a:r>
            <a:r>
              <a:rPr lang="ru-RU" sz="2800" dirty="0" smtClean="0"/>
              <a:t>активности среды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88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1829</Words>
  <Application>Microsoft Office PowerPoint</Application>
  <PresentationFormat>Произвольный</PresentationFormat>
  <Paragraphs>115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5565</cp:lastModifiedBy>
  <cp:revision>255</cp:revision>
  <cp:lastPrinted>2021-01-25T19:03:38Z</cp:lastPrinted>
  <dcterms:created xsi:type="dcterms:W3CDTF">2020-09-14T17:49:18Z</dcterms:created>
  <dcterms:modified xsi:type="dcterms:W3CDTF">2022-10-10T12:56:58Z</dcterms:modified>
</cp:coreProperties>
</file>