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35" r:id="rId2"/>
    <p:sldId id="1429" r:id="rId3"/>
    <p:sldId id="1431" r:id="rId4"/>
    <p:sldId id="1434" r:id="rId5"/>
    <p:sldId id="1404" r:id="rId6"/>
    <p:sldId id="1405" r:id="rId7"/>
    <p:sldId id="1433" r:id="rId8"/>
    <p:sldId id="1432" r:id="rId9"/>
    <p:sldId id="1407" r:id="rId10"/>
    <p:sldId id="1449" r:id="rId11"/>
    <p:sldId id="1408" r:id="rId12"/>
    <p:sldId id="1417" r:id="rId13"/>
    <p:sldId id="1412" r:id="rId14"/>
    <p:sldId id="1418" r:id="rId15"/>
    <p:sldId id="495" r:id="rId16"/>
    <p:sldId id="1398" r:id="rId17"/>
    <p:sldId id="1437" r:id="rId18"/>
    <p:sldId id="1401" r:id="rId19"/>
    <p:sldId id="1439" r:id="rId20"/>
    <p:sldId id="1440" r:id="rId21"/>
    <p:sldId id="1441" r:id="rId22"/>
    <p:sldId id="1442" r:id="rId23"/>
    <p:sldId id="1410" r:id="rId24"/>
    <p:sldId id="1403" r:id="rId25"/>
    <p:sldId id="1443" r:id="rId26"/>
    <p:sldId id="1447" r:id="rId27"/>
    <p:sldId id="1448" r:id="rId28"/>
    <p:sldId id="1415" r:id="rId29"/>
    <p:sldId id="1445" r:id="rId30"/>
    <p:sldId id="1446" r:id="rId31"/>
    <p:sldId id="1450" r:id="rId32"/>
  </p:sldIdLst>
  <p:sldSz cx="12168188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>
        <p:scale>
          <a:sx n="100" d="100"/>
          <a:sy n="100" d="100"/>
        </p:scale>
        <p:origin x="-72" y="606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60;&#1077;&#1076;&#1077;&#1088;&#1072;&#1083;&#1100;&#1085;&#1099;&#1081;%20&#1087;&#1088;&#1086;&#1077;&#1082;&#1090;\&#1053;&#1086;&#1074;&#1072;&#1103;%20&#1087;&#1072;&#1087;&#1082;&#1072;\&#1057;&#1072;&#1084;&#1099;&#1081;%20&#1087;&#1088;&#1072;&#1074;&#1080;&#1083;&#1100;&#1085;&#1099;&#1081;%20&#1096;&#1072;&#1073;&#1083;&#1086;&#1085;.xlsx" TargetMode="External"/><Relationship Id="rId1" Type="http://schemas.openxmlformats.org/officeDocument/2006/relationships/image" Target="../media/image8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'Стартовый мониторинг 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'Стартовый мониторинг '!$A$44:$A$47</c:f>
              <c:strCache>
                <c:ptCount val="4"/>
                <c:pt idx="0">
                  <c:v>Активность</c:v>
                </c:pt>
                <c:pt idx="1">
                  <c:v>Зависимость</c:v>
                </c:pt>
                <c:pt idx="2">
                  <c:v>Пассивность</c:v>
                </c:pt>
                <c:pt idx="3">
                  <c:v>Свобода</c:v>
                </c:pt>
              </c:strCache>
            </c:strRef>
          </c:cat>
          <c:val>
            <c:numRef>
              <c:f>'Стартовый мониторинг '!$B$44:$B$47</c:f>
              <c:numCache>
                <c:formatCode>0.0</c:formatCode>
                <c:ptCount val="4"/>
                <c:pt idx="0">
                  <c:v>82</c:v>
                </c:pt>
                <c:pt idx="1">
                  <c:v>51.333333333333336</c:v>
                </c:pt>
                <c:pt idx="2">
                  <c:v>18</c:v>
                </c:pt>
                <c:pt idx="3">
                  <c:v>48.666666666666664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4F-487B-86C6-5AD302D325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3687936"/>
        <c:axId val="53674368"/>
      </c:radarChart>
      <c:catAx>
        <c:axId val="13368793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53674368"/>
        <c:crosses val="autoZero"/>
        <c:auto val="1"/>
        <c:lblAlgn val="ctr"/>
        <c:lblOffset val="100"/>
        <c:noMultiLvlLbl val="0"/>
      </c:catAx>
      <c:valAx>
        <c:axId val="53674368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0.0" sourceLinked="1"/>
        <c:majorTickMark val="none"/>
        <c:minorTickMark val="none"/>
        <c:tickLblPos val="nextTo"/>
        <c:crossAx val="1336879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'Стартовый мониторинг 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'Стартовый мониторинг '!$A$50:$A$53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'Стартовый мониторинг '!$B$50:$B$53</c:f>
              <c:numCache>
                <c:formatCode>0.0</c:formatCode>
                <c:ptCount val="4"/>
                <c:pt idx="0">
                  <c:v>9.24</c:v>
                </c:pt>
                <c:pt idx="1">
                  <c:v>42.093333333333341</c:v>
                </c:pt>
                <c:pt idx="2">
                  <c:v>39.906666666666666</c:v>
                </c:pt>
                <c:pt idx="3">
                  <c:v>8.76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C-4861-BFFE-8F90473397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Графическая модель соотношения типов образовательной </a:t>
            </a:r>
            <a:r>
              <a:rPr lang="ru-RU" sz="1400" dirty="0" smtClean="0"/>
              <a:t>среды в</a:t>
            </a:r>
            <a:r>
              <a:rPr lang="ru-RU" sz="1400" baseline="0" dirty="0" smtClean="0"/>
              <a:t> старшей компенсирующей</a:t>
            </a:r>
            <a:endParaRPr lang="ru-RU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'Стартовый мониторинг 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'Стартовый мониторинг '!$A$50:$A$53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'Стартовый мониторинг '!$B$50:$B$53</c:f>
              <c:numCache>
                <c:formatCode>0.0</c:formatCode>
                <c:ptCount val="4"/>
                <c:pt idx="0">
                  <c:v>9.5</c:v>
                </c:pt>
                <c:pt idx="1">
                  <c:v>53.833333333333343</c:v>
                </c:pt>
                <c:pt idx="2">
                  <c:v>31.166666666666664</c:v>
                </c:pt>
                <c:pt idx="3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C-4861-BFFE-8F90473397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Графическая модель соотношения типов образовательной </a:t>
            </a:r>
            <a:r>
              <a:rPr lang="ru-RU" sz="1400" dirty="0" smtClean="0"/>
              <a:t>среды в подготовительной компенсирующей</a:t>
            </a:r>
            <a:endParaRPr lang="ru-RU" sz="1400" dirty="0"/>
          </a:p>
        </c:rich>
      </c:tx>
      <c:layout>
        <c:manualLayout>
          <c:xMode val="edge"/>
          <c:yMode val="edge"/>
          <c:x val="2.9267874774477322E-2"/>
          <c:y val="5.329215430386598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'Стартовый мониторинг 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'Стартовый мониторинг '!$A$50:$A$53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'Стартовый мониторинг '!$B$50:$B$53</c:f>
              <c:numCache>
                <c:formatCode>0.0</c:formatCode>
                <c:ptCount val="4"/>
                <c:pt idx="0">
                  <c:v>11.666666666666664</c:v>
                </c:pt>
                <c:pt idx="1">
                  <c:v>38.333333333333336</c:v>
                </c:pt>
                <c:pt idx="2">
                  <c:v>38.333333333333336</c:v>
                </c:pt>
                <c:pt idx="3">
                  <c:v>11.666666666666664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C-4861-BFFE-8F90473397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Графическая модель соотношения типов образовательной </a:t>
            </a:r>
            <a:r>
              <a:rPr lang="ru-RU" dirty="0" smtClean="0"/>
              <a:t>среды в средней группе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'Стартовый мониторинг 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'Стартовый мониторинг '!$A$50:$A$53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'Стартовый мониторинг '!$B$50:$B$53</c:f>
              <c:numCache>
                <c:formatCode>0.0</c:formatCode>
                <c:ptCount val="4"/>
                <c:pt idx="0">
                  <c:v>10.083333333333332</c:v>
                </c:pt>
                <c:pt idx="1">
                  <c:v>44.916666666666671</c:v>
                </c:pt>
                <c:pt idx="2">
                  <c:v>36.75</c:v>
                </c:pt>
                <c:pt idx="3">
                  <c:v>8.25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C-4861-BFFE-8F90473397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Графическая модель соотношения типов образовательной </a:t>
            </a:r>
            <a:r>
              <a:rPr lang="ru-RU" dirty="0" smtClean="0"/>
              <a:t>среды в младших группах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'Стартовый мониторинг 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'Стартовый мониторинг '!$A$50:$A$53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'Стартовый мониторинг '!$B$50:$B$53</c:f>
              <c:numCache>
                <c:formatCode>0.0</c:formatCode>
                <c:ptCount val="4"/>
                <c:pt idx="0">
                  <c:v>23.333333333333329</c:v>
                </c:pt>
                <c:pt idx="1">
                  <c:v>23.333333333333329</c:v>
                </c:pt>
                <c:pt idx="2">
                  <c:v>26.666666666666671</c:v>
                </c:pt>
                <c:pt idx="3">
                  <c:v>26.666666666666671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C-4861-BFFE-8F90473397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99981531286751E-2"/>
          <c:y val="0.13739233534584561"/>
          <c:w val="0.45853075625540379"/>
          <c:h val="0.62412650552312254"/>
        </c:manualLayout>
      </c:layout>
      <c:radarChart>
        <c:radarStyle val="marker"/>
        <c:varyColors val="0"/>
        <c:ser>
          <c:idx val="0"/>
          <c:order val="0"/>
          <c:tx>
            <c:v>Руководитель/Директор</c:v>
          </c:tx>
          <c:cat>
            <c:strRef>
              <c:f>'Стартовый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'Стартовый мониторинг '!$B$111:$B$122</c:f>
              <c:numCache>
                <c:formatCode>General</c:formatCode>
                <c:ptCount val="12"/>
                <c:pt idx="0">
                  <c:v>7.04</c:v>
                </c:pt>
                <c:pt idx="1">
                  <c:v>5.6</c:v>
                </c:pt>
                <c:pt idx="2">
                  <c:v>5.72</c:v>
                </c:pt>
                <c:pt idx="3">
                  <c:v>4.8</c:v>
                </c:pt>
                <c:pt idx="4">
                  <c:v>8</c:v>
                </c:pt>
                <c:pt idx="5">
                  <c:v>11</c:v>
                </c:pt>
                <c:pt idx="6">
                  <c:v>4.95</c:v>
                </c:pt>
                <c:pt idx="7" formatCode="0.00">
                  <c:v>3.85</c:v>
                </c:pt>
                <c:pt idx="8">
                  <c:v>5.5</c:v>
                </c:pt>
                <c:pt idx="9">
                  <c:v>6.5</c:v>
                </c:pt>
                <c:pt idx="10">
                  <c:v>5.6</c:v>
                </c:pt>
                <c:pt idx="11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9C-410F-9A96-7EBD41225EDE}"/>
            </c:ext>
          </c:extLst>
        </c:ser>
        <c:ser>
          <c:idx val="1"/>
          <c:order val="1"/>
          <c:tx>
            <c:v>Администрация</c:v>
          </c:tx>
          <c:marker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marker>
          <c:cat>
            <c:strRef>
              <c:f>'Стартовый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'Стартовый мониторинг '!$C$111:$C$122</c:f>
              <c:numCache>
                <c:formatCode>General</c:formatCode>
                <c:ptCount val="12"/>
                <c:pt idx="0">
                  <c:v>12.2</c:v>
                </c:pt>
                <c:pt idx="1">
                  <c:v>8.5</c:v>
                </c:pt>
                <c:pt idx="2">
                  <c:v>5.6</c:v>
                </c:pt>
                <c:pt idx="3">
                  <c:v>5.4</c:v>
                </c:pt>
                <c:pt idx="4">
                  <c:v>9.1999999999999993</c:v>
                </c:pt>
                <c:pt idx="5">
                  <c:v>6.6</c:v>
                </c:pt>
                <c:pt idx="6">
                  <c:v>6.6</c:v>
                </c:pt>
                <c:pt idx="7" formatCode="0.00">
                  <c:v>3</c:v>
                </c:pt>
                <c:pt idx="8">
                  <c:v>8.4</c:v>
                </c:pt>
                <c:pt idx="9">
                  <c:v>7</c:v>
                </c:pt>
                <c:pt idx="10">
                  <c:v>5.6</c:v>
                </c:pt>
                <c:pt idx="1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9C-410F-9A96-7EBD41225EDE}"/>
            </c:ext>
          </c:extLst>
        </c:ser>
        <c:ser>
          <c:idx val="2"/>
          <c:order val="2"/>
          <c:tx>
            <c:v>Педагоги</c:v>
          </c:tx>
          <c:cat>
            <c:strRef>
              <c:f>'Стартовый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'Стартовый мониторинг '!$D$111:$D$122</c:f>
              <c:numCache>
                <c:formatCode>General</c:formatCode>
                <c:ptCount val="12"/>
                <c:pt idx="0">
                  <c:v>6.4</c:v>
                </c:pt>
                <c:pt idx="1">
                  <c:v>7.6</c:v>
                </c:pt>
                <c:pt idx="2">
                  <c:v>5.5</c:v>
                </c:pt>
                <c:pt idx="3">
                  <c:v>5.9</c:v>
                </c:pt>
                <c:pt idx="4">
                  <c:v>7.1</c:v>
                </c:pt>
                <c:pt idx="5">
                  <c:v>7.2</c:v>
                </c:pt>
                <c:pt idx="6">
                  <c:v>6</c:v>
                </c:pt>
                <c:pt idx="7" formatCode="0.00">
                  <c:v>3.4</c:v>
                </c:pt>
                <c:pt idx="8">
                  <c:v>8</c:v>
                </c:pt>
                <c:pt idx="9">
                  <c:v>8.1</c:v>
                </c:pt>
                <c:pt idx="10">
                  <c:v>5.6</c:v>
                </c:pt>
                <c:pt idx="11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9C-410F-9A96-7EBD41225EDE}"/>
            </c:ext>
          </c:extLst>
        </c:ser>
        <c:ser>
          <c:idx val="3"/>
          <c:order val="3"/>
          <c:tx>
            <c:v>Родители</c:v>
          </c:tx>
          <c:cat>
            <c:strRef>
              <c:f>'Стартовый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'Стартовый мониторинг '!$E$111:$E$122</c:f>
              <c:numCache>
                <c:formatCode>General</c:formatCode>
                <c:ptCount val="12"/>
                <c:pt idx="0">
                  <c:v>7.7</c:v>
                </c:pt>
                <c:pt idx="1">
                  <c:v>9.1</c:v>
                </c:pt>
                <c:pt idx="2">
                  <c:v>6.6</c:v>
                </c:pt>
                <c:pt idx="3">
                  <c:v>7.1</c:v>
                </c:pt>
                <c:pt idx="4">
                  <c:v>8.4</c:v>
                </c:pt>
                <c:pt idx="5">
                  <c:v>5.5</c:v>
                </c:pt>
                <c:pt idx="6">
                  <c:v>6.2</c:v>
                </c:pt>
                <c:pt idx="7" formatCode="0.00">
                  <c:v>3.5</c:v>
                </c:pt>
                <c:pt idx="8">
                  <c:v>6.3</c:v>
                </c:pt>
                <c:pt idx="9">
                  <c:v>7.6</c:v>
                </c:pt>
                <c:pt idx="10">
                  <c:v>5.2</c:v>
                </c:pt>
                <c:pt idx="11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9C-410F-9A96-7EBD41225EDE}"/>
            </c:ext>
          </c:extLst>
        </c:ser>
        <c:ser>
          <c:idx val="4"/>
          <c:order val="4"/>
          <c:tx>
            <c:v>Ученики/воспитанники</c:v>
          </c:tx>
          <c:cat>
            <c:strRef>
              <c:f>'Стартовый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'Стартовый мониторинг '!$F$111:$F$122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9C-410F-9A96-7EBD41225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214080"/>
        <c:axId val="183215616"/>
      </c:radarChart>
      <c:catAx>
        <c:axId val="18321408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83215616"/>
        <c:crosses val="autoZero"/>
        <c:auto val="1"/>
        <c:lblAlgn val="ctr"/>
        <c:lblOffset val="100"/>
        <c:noMultiLvlLbl val="0"/>
      </c:catAx>
      <c:valAx>
        <c:axId val="18321561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832140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cat>
            <c:strRef>
              <c:f>'Стартовый мониторинг '!$A$76:$A$87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'Стартовый мониторинг '!$B$76:$B$87</c:f>
              <c:numCache>
                <c:formatCode>General</c:formatCode>
                <c:ptCount val="12"/>
                <c:pt idx="0">
                  <c:v>8.3000000000000007</c:v>
                </c:pt>
                <c:pt idx="1">
                  <c:v>7.7</c:v>
                </c:pt>
                <c:pt idx="2">
                  <c:v>5.9</c:v>
                </c:pt>
                <c:pt idx="3">
                  <c:v>5.8</c:v>
                </c:pt>
                <c:pt idx="4">
                  <c:v>8.1999999999999993</c:v>
                </c:pt>
                <c:pt idx="5">
                  <c:v>7.6</c:v>
                </c:pt>
                <c:pt idx="6">
                  <c:v>5.9</c:v>
                </c:pt>
                <c:pt idx="7" formatCode="0.00">
                  <c:v>3.4</c:v>
                </c:pt>
                <c:pt idx="8">
                  <c:v>7</c:v>
                </c:pt>
                <c:pt idx="9">
                  <c:v>7.3</c:v>
                </c:pt>
                <c:pt idx="10">
                  <c:v>5.6</c:v>
                </c:pt>
                <c:pt idx="1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36-4507-8F9B-9377726C1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921536"/>
        <c:axId val="143924224"/>
      </c:radarChart>
      <c:catAx>
        <c:axId val="14392153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43924224"/>
        <c:crosses val="autoZero"/>
        <c:auto val="1"/>
        <c:lblAlgn val="ctr"/>
        <c:lblOffset val="100"/>
        <c:noMultiLvlLbl val="0"/>
      </c:catAx>
      <c:valAx>
        <c:axId val="14392422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439215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B80B7-2E8F-4E47-ADBF-82E0B4D174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420E99-AC1E-4FF1-9D0B-45C3EFD11EA3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Административная команда</a:t>
          </a:r>
          <a:endParaRPr lang="ru-RU" dirty="0">
            <a:solidFill>
              <a:srgbClr val="002060"/>
            </a:solidFill>
          </a:endParaRPr>
        </a:p>
      </dgm:t>
    </dgm:pt>
    <dgm:pt modelId="{3BBB46C4-6361-460F-A700-4C3A8399E150}" type="parTrans" cxnId="{D792AEA1-4FF7-4628-856B-09E902767AE4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382E2AAF-D50F-4E0C-852E-A329BE3AB3E3}" type="sibTrans" cxnId="{D792AEA1-4FF7-4628-856B-09E902767AE4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9701F438-8057-4504-9A7E-97AB4CC0AB50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rgbClr val="002060"/>
              </a:solidFill>
              <a:sym typeface="Calibri" panose="020F0502020204030204" pitchFamily="34" charset="0"/>
            </a:rPr>
            <a:t>Рабочая группа Проекта </a:t>
          </a:r>
        </a:p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dirty="0" smtClean="0">
              <a:solidFill>
                <a:srgbClr val="002060"/>
              </a:solidFill>
              <a:sym typeface="Calibri" panose="020F0502020204030204" pitchFamily="34" charset="0"/>
            </a:rPr>
            <a:t>(представители от воспитателей, специалистов, родителей)</a:t>
          </a:r>
          <a:endParaRPr lang="ru-RU" dirty="0">
            <a:solidFill>
              <a:srgbClr val="002060"/>
            </a:solidFill>
          </a:endParaRPr>
        </a:p>
      </dgm:t>
    </dgm:pt>
    <dgm:pt modelId="{6D4BE131-476C-4B2A-8172-51AFCD040598}" type="parTrans" cxnId="{92D647B1-1803-4027-8616-FA2C35A36A5A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683378B1-E2E6-4CFA-B4BC-30A34E674663}" type="sibTrans" cxnId="{92D647B1-1803-4027-8616-FA2C35A36A5A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DEC96511-005A-451D-ACDA-790EB4A3FCAC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rgbClr val="002060"/>
              </a:solidFill>
              <a:sym typeface="Calibri" panose="020F0502020204030204" pitchFamily="34" charset="0"/>
            </a:rPr>
            <a:t>Руководитель</a:t>
          </a:r>
          <a:endParaRPr lang="ru-RU" dirty="0" smtClean="0">
            <a:solidFill>
              <a:srgbClr val="002060"/>
            </a:solidFill>
          </a:endParaRPr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rgbClr val="002060"/>
            </a:solidFill>
          </a:endParaRPr>
        </a:p>
      </dgm:t>
    </dgm:pt>
    <dgm:pt modelId="{0982084A-3386-4788-9285-6337F9FEFC09}" type="parTrans" cxnId="{B3007535-B3BF-4866-A18B-55D77B82D919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23E6B6C4-3B30-40C9-83E0-57AAEA503026}" type="sibTrans" cxnId="{B3007535-B3BF-4866-A18B-55D77B82D919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92DC0E82-A7D3-401D-AD29-8FA3F236D01B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rgbClr val="002060"/>
              </a:solidFill>
            </a:rPr>
            <a:t>Педагогический коллектив</a:t>
          </a:r>
          <a:endParaRPr lang="ru-RU" dirty="0">
            <a:solidFill>
              <a:srgbClr val="002060"/>
            </a:solidFill>
          </a:endParaRPr>
        </a:p>
      </dgm:t>
    </dgm:pt>
    <dgm:pt modelId="{CD785F85-33B6-4ABE-90DD-FF4393A27A50}" type="parTrans" cxnId="{6C8AA279-A307-4519-B24D-BA7EC47C6D49}">
      <dgm:prSet/>
      <dgm:spPr/>
      <dgm:t>
        <a:bodyPr/>
        <a:lstStyle/>
        <a:p>
          <a:endParaRPr lang="ru-RU"/>
        </a:p>
      </dgm:t>
    </dgm:pt>
    <dgm:pt modelId="{EE557CA5-63EC-46C0-822F-305AEC1798C6}" type="sibTrans" cxnId="{6C8AA279-A307-4519-B24D-BA7EC47C6D49}">
      <dgm:prSet/>
      <dgm:spPr/>
      <dgm:t>
        <a:bodyPr/>
        <a:lstStyle/>
        <a:p>
          <a:endParaRPr lang="ru-RU"/>
        </a:p>
      </dgm:t>
    </dgm:pt>
    <dgm:pt modelId="{C7693611-BA5D-40AC-BDA6-35B37853AD58}" type="pres">
      <dgm:prSet presAssocID="{E86B80B7-2E8F-4E47-ADBF-82E0B4D174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DF6436-FD16-442D-B363-07017B25B631}" type="pres">
      <dgm:prSet presAssocID="{DEC96511-005A-451D-ACDA-790EB4A3FCAC}" presName="parentLin" presStyleCnt="0"/>
      <dgm:spPr/>
    </dgm:pt>
    <dgm:pt modelId="{BB45A2BA-B6F6-45E1-B4BD-B5B660B083C3}" type="pres">
      <dgm:prSet presAssocID="{DEC96511-005A-451D-ACDA-790EB4A3FCA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8F232DD-1503-4680-935C-AA2C1F096E5F}" type="pres">
      <dgm:prSet presAssocID="{DEC96511-005A-451D-ACDA-790EB4A3FCAC}" presName="parentText" presStyleLbl="node1" presStyleIdx="0" presStyleCnt="4" custLinFactNeighborX="-77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9C051-AE82-4B80-A250-43317C88A007}" type="pres">
      <dgm:prSet presAssocID="{DEC96511-005A-451D-ACDA-790EB4A3FCAC}" presName="negativeSpace" presStyleCnt="0"/>
      <dgm:spPr/>
    </dgm:pt>
    <dgm:pt modelId="{46FA734D-FB95-4633-A380-8015AB22BE59}" type="pres">
      <dgm:prSet presAssocID="{DEC96511-005A-451D-ACDA-790EB4A3FCAC}" presName="childText" presStyleLbl="conFgAcc1" presStyleIdx="0" presStyleCnt="4">
        <dgm:presLayoutVars>
          <dgm:bulletEnabled val="1"/>
        </dgm:presLayoutVars>
      </dgm:prSet>
      <dgm:spPr/>
    </dgm:pt>
    <dgm:pt modelId="{CDBC5710-A40B-4D32-8340-4CFDDF6B4249}" type="pres">
      <dgm:prSet presAssocID="{23E6B6C4-3B30-40C9-83E0-57AAEA503026}" presName="spaceBetweenRectangles" presStyleCnt="0"/>
      <dgm:spPr/>
    </dgm:pt>
    <dgm:pt modelId="{EB698C18-23DC-45DB-A3E5-A6CADA179E0B}" type="pres">
      <dgm:prSet presAssocID="{F0420E99-AC1E-4FF1-9D0B-45C3EFD11EA3}" presName="parentLin" presStyleCnt="0"/>
      <dgm:spPr/>
    </dgm:pt>
    <dgm:pt modelId="{8BDC3B0C-770D-4707-BF95-700E32EA264D}" type="pres">
      <dgm:prSet presAssocID="{F0420E99-AC1E-4FF1-9D0B-45C3EFD11EA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BB11069-0010-449F-A85E-3844A075D949}" type="pres">
      <dgm:prSet presAssocID="{F0420E99-AC1E-4FF1-9D0B-45C3EFD11EA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5E110-6E7D-4AC6-80FC-AA237E5E3A33}" type="pres">
      <dgm:prSet presAssocID="{F0420E99-AC1E-4FF1-9D0B-45C3EFD11EA3}" presName="negativeSpace" presStyleCnt="0"/>
      <dgm:spPr/>
    </dgm:pt>
    <dgm:pt modelId="{3185BE1E-24A2-453C-A412-C5BA6FF5746B}" type="pres">
      <dgm:prSet presAssocID="{F0420E99-AC1E-4FF1-9D0B-45C3EFD11EA3}" presName="childText" presStyleLbl="conFgAcc1" presStyleIdx="1" presStyleCnt="4">
        <dgm:presLayoutVars>
          <dgm:bulletEnabled val="1"/>
        </dgm:presLayoutVars>
      </dgm:prSet>
      <dgm:spPr/>
    </dgm:pt>
    <dgm:pt modelId="{CBC0BB27-12AA-4EFB-BAB3-1DDD901F377C}" type="pres">
      <dgm:prSet presAssocID="{382E2AAF-D50F-4E0C-852E-A329BE3AB3E3}" presName="spaceBetweenRectangles" presStyleCnt="0"/>
      <dgm:spPr/>
    </dgm:pt>
    <dgm:pt modelId="{157D90BD-44F9-4CE9-A2DF-7DD23C48FDE6}" type="pres">
      <dgm:prSet presAssocID="{9701F438-8057-4504-9A7E-97AB4CC0AB50}" presName="parentLin" presStyleCnt="0"/>
      <dgm:spPr/>
    </dgm:pt>
    <dgm:pt modelId="{667405CA-6E2C-4DCE-B8FD-461BF35EB1E2}" type="pres">
      <dgm:prSet presAssocID="{9701F438-8057-4504-9A7E-97AB4CC0AB5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35AC1B9-B422-4D1C-8EF7-8EFDB36CD7E8}" type="pres">
      <dgm:prSet presAssocID="{9701F438-8057-4504-9A7E-97AB4CC0AB50}" presName="parentText" presStyleLbl="node1" presStyleIdx="2" presStyleCnt="4" custLinFactNeighborX="25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E4B9-05F4-4BDD-87C7-DF82BABB211B}" type="pres">
      <dgm:prSet presAssocID="{9701F438-8057-4504-9A7E-97AB4CC0AB50}" presName="negativeSpace" presStyleCnt="0"/>
      <dgm:spPr/>
    </dgm:pt>
    <dgm:pt modelId="{F990460C-2FC8-4F97-8BEA-805D19A1E9EF}" type="pres">
      <dgm:prSet presAssocID="{9701F438-8057-4504-9A7E-97AB4CC0AB50}" presName="childText" presStyleLbl="conFgAcc1" presStyleIdx="2" presStyleCnt="4">
        <dgm:presLayoutVars>
          <dgm:bulletEnabled val="1"/>
        </dgm:presLayoutVars>
      </dgm:prSet>
      <dgm:spPr/>
    </dgm:pt>
    <dgm:pt modelId="{1C2E5202-A234-48BF-8510-1DC0C894E7F6}" type="pres">
      <dgm:prSet presAssocID="{683378B1-E2E6-4CFA-B4BC-30A34E674663}" presName="spaceBetweenRectangles" presStyleCnt="0"/>
      <dgm:spPr/>
    </dgm:pt>
    <dgm:pt modelId="{C140AF09-230D-44E0-806E-058BF789D956}" type="pres">
      <dgm:prSet presAssocID="{92DC0E82-A7D3-401D-AD29-8FA3F236D01B}" presName="parentLin" presStyleCnt="0"/>
      <dgm:spPr/>
    </dgm:pt>
    <dgm:pt modelId="{E4EB3459-843F-4676-B0FA-C56FF832C32B}" type="pres">
      <dgm:prSet presAssocID="{92DC0E82-A7D3-401D-AD29-8FA3F236D01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F51DCFA-A7F7-451C-B334-2E22FD3A82B8}" type="pres">
      <dgm:prSet presAssocID="{92DC0E82-A7D3-401D-AD29-8FA3F236D01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AC05E-BD67-43EF-A4F4-F69035803241}" type="pres">
      <dgm:prSet presAssocID="{92DC0E82-A7D3-401D-AD29-8FA3F236D01B}" presName="negativeSpace" presStyleCnt="0"/>
      <dgm:spPr/>
    </dgm:pt>
    <dgm:pt modelId="{06BBB3DF-ED7E-437D-8002-B71F23255159}" type="pres">
      <dgm:prSet presAssocID="{92DC0E82-A7D3-401D-AD29-8FA3F236D01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C8AA279-A307-4519-B24D-BA7EC47C6D49}" srcId="{E86B80B7-2E8F-4E47-ADBF-82E0B4D17468}" destId="{92DC0E82-A7D3-401D-AD29-8FA3F236D01B}" srcOrd="3" destOrd="0" parTransId="{CD785F85-33B6-4ABE-90DD-FF4393A27A50}" sibTransId="{EE557CA5-63EC-46C0-822F-305AEC1798C6}"/>
    <dgm:cxn modelId="{778E5D3A-6CAE-42D6-9ACB-8740FD62417B}" type="presOf" srcId="{9701F438-8057-4504-9A7E-97AB4CC0AB50}" destId="{667405CA-6E2C-4DCE-B8FD-461BF35EB1E2}" srcOrd="0" destOrd="0" presId="urn:microsoft.com/office/officeart/2005/8/layout/list1"/>
    <dgm:cxn modelId="{D792AEA1-4FF7-4628-856B-09E902767AE4}" srcId="{E86B80B7-2E8F-4E47-ADBF-82E0B4D17468}" destId="{F0420E99-AC1E-4FF1-9D0B-45C3EFD11EA3}" srcOrd="1" destOrd="0" parTransId="{3BBB46C4-6361-460F-A700-4C3A8399E150}" sibTransId="{382E2AAF-D50F-4E0C-852E-A329BE3AB3E3}"/>
    <dgm:cxn modelId="{30D89C90-17C5-4C4D-9C9B-AD2DE02CA586}" type="presOf" srcId="{9701F438-8057-4504-9A7E-97AB4CC0AB50}" destId="{A35AC1B9-B422-4D1C-8EF7-8EFDB36CD7E8}" srcOrd="1" destOrd="0" presId="urn:microsoft.com/office/officeart/2005/8/layout/list1"/>
    <dgm:cxn modelId="{AB6A2C0F-9B28-45F8-AD27-A6E47D23A668}" type="presOf" srcId="{F0420E99-AC1E-4FF1-9D0B-45C3EFD11EA3}" destId="{5BB11069-0010-449F-A85E-3844A075D949}" srcOrd="1" destOrd="0" presId="urn:microsoft.com/office/officeart/2005/8/layout/list1"/>
    <dgm:cxn modelId="{82898AE1-43D1-4799-A667-85DA7B9D90EB}" type="presOf" srcId="{DEC96511-005A-451D-ACDA-790EB4A3FCAC}" destId="{C8F232DD-1503-4680-935C-AA2C1F096E5F}" srcOrd="1" destOrd="0" presId="urn:microsoft.com/office/officeart/2005/8/layout/list1"/>
    <dgm:cxn modelId="{3662EBB6-A24E-4A3E-8276-FE3BD3211A29}" type="presOf" srcId="{92DC0E82-A7D3-401D-AD29-8FA3F236D01B}" destId="{CF51DCFA-A7F7-451C-B334-2E22FD3A82B8}" srcOrd="1" destOrd="0" presId="urn:microsoft.com/office/officeart/2005/8/layout/list1"/>
    <dgm:cxn modelId="{258180B6-F71E-4B4A-AC01-A38D34650C46}" type="presOf" srcId="{DEC96511-005A-451D-ACDA-790EB4A3FCAC}" destId="{BB45A2BA-B6F6-45E1-B4BD-B5B660B083C3}" srcOrd="0" destOrd="0" presId="urn:microsoft.com/office/officeart/2005/8/layout/list1"/>
    <dgm:cxn modelId="{B3007535-B3BF-4866-A18B-55D77B82D919}" srcId="{E86B80B7-2E8F-4E47-ADBF-82E0B4D17468}" destId="{DEC96511-005A-451D-ACDA-790EB4A3FCAC}" srcOrd="0" destOrd="0" parTransId="{0982084A-3386-4788-9285-6337F9FEFC09}" sibTransId="{23E6B6C4-3B30-40C9-83E0-57AAEA503026}"/>
    <dgm:cxn modelId="{92D647B1-1803-4027-8616-FA2C35A36A5A}" srcId="{E86B80B7-2E8F-4E47-ADBF-82E0B4D17468}" destId="{9701F438-8057-4504-9A7E-97AB4CC0AB50}" srcOrd="2" destOrd="0" parTransId="{6D4BE131-476C-4B2A-8172-51AFCD040598}" sibTransId="{683378B1-E2E6-4CFA-B4BC-30A34E674663}"/>
    <dgm:cxn modelId="{84475069-3AA9-46AF-9A1F-4544121BCF91}" type="presOf" srcId="{E86B80B7-2E8F-4E47-ADBF-82E0B4D17468}" destId="{C7693611-BA5D-40AC-BDA6-35B37853AD58}" srcOrd="0" destOrd="0" presId="urn:microsoft.com/office/officeart/2005/8/layout/list1"/>
    <dgm:cxn modelId="{349BCA3E-EE6B-40D3-A3C6-414E525B2EF3}" type="presOf" srcId="{92DC0E82-A7D3-401D-AD29-8FA3F236D01B}" destId="{E4EB3459-843F-4676-B0FA-C56FF832C32B}" srcOrd="0" destOrd="0" presId="urn:microsoft.com/office/officeart/2005/8/layout/list1"/>
    <dgm:cxn modelId="{84448D4C-6D18-457B-9F78-28A7E252B6EB}" type="presOf" srcId="{F0420E99-AC1E-4FF1-9D0B-45C3EFD11EA3}" destId="{8BDC3B0C-770D-4707-BF95-700E32EA264D}" srcOrd="0" destOrd="0" presId="urn:microsoft.com/office/officeart/2005/8/layout/list1"/>
    <dgm:cxn modelId="{356CAF7A-DA53-4E00-BD16-573AC804A136}" type="presParOf" srcId="{C7693611-BA5D-40AC-BDA6-35B37853AD58}" destId="{1FDF6436-FD16-442D-B363-07017B25B631}" srcOrd="0" destOrd="0" presId="urn:microsoft.com/office/officeart/2005/8/layout/list1"/>
    <dgm:cxn modelId="{9F11EC00-BFC1-470D-A810-CB40C7291117}" type="presParOf" srcId="{1FDF6436-FD16-442D-B363-07017B25B631}" destId="{BB45A2BA-B6F6-45E1-B4BD-B5B660B083C3}" srcOrd="0" destOrd="0" presId="urn:microsoft.com/office/officeart/2005/8/layout/list1"/>
    <dgm:cxn modelId="{E695339F-5197-448A-9791-6BCED861B8F5}" type="presParOf" srcId="{1FDF6436-FD16-442D-B363-07017B25B631}" destId="{C8F232DD-1503-4680-935C-AA2C1F096E5F}" srcOrd="1" destOrd="0" presId="urn:microsoft.com/office/officeart/2005/8/layout/list1"/>
    <dgm:cxn modelId="{DADD5AF7-08F2-4269-B75A-B94E90A12658}" type="presParOf" srcId="{C7693611-BA5D-40AC-BDA6-35B37853AD58}" destId="{7909C051-AE82-4B80-A250-43317C88A007}" srcOrd="1" destOrd="0" presId="urn:microsoft.com/office/officeart/2005/8/layout/list1"/>
    <dgm:cxn modelId="{95832350-C492-4BCA-8FF6-BE3F4590A334}" type="presParOf" srcId="{C7693611-BA5D-40AC-BDA6-35B37853AD58}" destId="{46FA734D-FB95-4633-A380-8015AB22BE59}" srcOrd="2" destOrd="0" presId="urn:microsoft.com/office/officeart/2005/8/layout/list1"/>
    <dgm:cxn modelId="{A21B26A2-2C7D-493C-95A2-542E0BBAF21D}" type="presParOf" srcId="{C7693611-BA5D-40AC-BDA6-35B37853AD58}" destId="{CDBC5710-A40B-4D32-8340-4CFDDF6B4249}" srcOrd="3" destOrd="0" presId="urn:microsoft.com/office/officeart/2005/8/layout/list1"/>
    <dgm:cxn modelId="{605179AE-861A-4676-A55F-9D29F3D9D537}" type="presParOf" srcId="{C7693611-BA5D-40AC-BDA6-35B37853AD58}" destId="{EB698C18-23DC-45DB-A3E5-A6CADA179E0B}" srcOrd="4" destOrd="0" presId="urn:microsoft.com/office/officeart/2005/8/layout/list1"/>
    <dgm:cxn modelId="{C28D28B8-70A0-481B-8022-85D80D3EB3B2}" type="presParOf" srcId="{EB698C18-23DC-45DB-A3E5-A6CADA179E0B}" destId="{8BDC3B0C-770D-4707-BF95-700E32EA264D}" srcOrd="0" destOrd="0" presId="urn:microsoft.com/office/officeart/2005/8/layout/list1"/>
    <dgm:cxn modelId="{BBC002D8-3238-4168-9C50-B7F35136F644}" type="presParOf" srcId="{EB698C18-23DC-45DB-A3E5-A6CADA179E0B}" destId="{5BB11069-0010-449F-A85E-3844A075D949}" srcOrd="1" destOrd="0" presId="urn:microsoft.com/office/officeart/2005/8/layout/list1"/>
    <dgm:cxn modelId="{6F347773-B058-4C5C-A45D-02C4FC112B0F}" type="presParOf" srcId="{C7693611-BA5D-40AC-BDA6-35B37853AD58}" destId="{7655E110-6E7D-4AC6-80FC-AA237E5E3A33}" srcOrd="5" destOrd="0" presId="urn:microsoft.com/office/officeart/2005/8/layout/list1"/>
    <dgm:cxn modelId="{6C8CED68-E677-4C2F-A6B2-9923C6120C49}" type="presParOf" srcId="{C7693611-BA5D-40AC-BDA6-35B37853AD58}" destId="{3185BE1E-24A2-453C-A412-C5BA6FF5746B}" srcOrd="6" destOrd="0" presId="urn:microsoft.com/office/officeart/2005/8/layout/list1"/>
    <dgm:cxn modelId="{03ABC252-A198-4C4D-AA88-C36A9769CA01}" type="presParOf" srcId="{C7693611-BA5D-40AC-BDA6-35B37853AD58}" destId="{CBC0BB27-12AA-4EFB-BAB3-1DDD901F377C}" srcOrd="7" destOrd="0" presId="urn:microsoft.com/office/officeart/2005/8/layout/list1"/>
    <dgm:cxn modelId="{6AE8791E-6C45-418F-AA20-ECF49D54A3C6}" type="presParOf" srcId="{C7693611-BA5D-40AC-BDA6-35B37853AD58}" destId="{157D90BD-44F9-4CE9-A2DF-7DD23C48FDE6}" srcOrd="8" destOrd="0" presId="urn:microsoft.com/office/officeart/2005/8/layout/list1"/>
    <dgm:cxn modelId="{BA58F7C7-7E5E-4176-8555-2A4E7A8736E2}" type="presParOf" srcId="{157D90BD-44F9-4CE9-A2DF-7DD23C48FDE6}" destId="{667405CA-6E2C-4DCE-B8FD-461BF35EB1E2}" srcOrd="0" destOrd="0" presId="urn:microsoft.com/office/officeart/2005/8/layout/list1"/>
    <dgm:cxn modelId="{AC1CCE7E-1E94-4F84-A0EF-49DCD276AB10}" type="presParOf" srcId="{157D90BD-44F9-4CE9-A2DF-7DD23C48FDE6}" destId="{A35AC1B9-B422-4D1C-8EF7-8EFDB36CD7E8}" srcOrd="1" destOrd="0" presId="urn:microsoft.com/office/officeart/2005/8/layout/list1"/>
    <dgm:cxn modelId="{75B3D2C5-07DD-498B-91E9-E71DD34CBF89}" type="presParOf" srcId="{C7693611-BA5D-40AC-BDA6-35B37853AD58}" destId="{088DE4B9-05F4-4BDD-87C7-DF82BABB211B}" srcOrd="9" destOrd="0" presId="urn:microsoft.com/office/officeart/2005/8/layout/list1"/>
    <dgm:cxn modelId="{9703BE47-B779-443B-B3DB-F5E1DB17CF7F}" type="presParOf" srcId="{C7693611-BA5D-40AC-BDA6-35B37853AD58}" destId="{F990460C-2FC8-4F97-8BEA-805D19A1E9EF}" srcOrd="10" destOrd="0" presId="urn:microsoft.com/office/officeart/2005/8/layout/list1"/>
    <dgm:cxn modelId="{3FD1714E-AF0F-4219-B3DD-26DB4A2B51B8}" type="presParOf" srcId="{C7693611-BA5D-40AC-BDA6-35B37853AD58}" destId="{1C2E5202-A234-48BF-8510-1DC0C894E7F6}" srcOrd="11" destOrd="0" presId="urn:microsoft.com/office/officeart/2005/8/layout/list1"/>
    <dgm:cxn modelId="{A7A6408A-1980-4D69-B1AB-21EF253DA89B}" type="presParOf" srcId="{C7693611-BA5D-40AC-BDA6-35B37853AD58}" destId="{C140AF09-230D-44E0-806E-058BF789D956}" srcOrd="12" destOrd="0" presId="urn:microsoft.com/office/officeart/2005/8/layout/list1"/>
    <dgm:cxn modelId="{CAF7B78F-D5DF-43C1-A7B9-C6BECCFCDC5C}" type="presParOf" srcId="{C140AF09-230D-44E0-806E-058BF789D956}" destId="{E4EB3459-843F-4676-B0FA-C56FF832C32B}" srcOrd="0" destOrd="0" presId="urn:microsoft.com/office/officeart/2005/8/layout/list1"/>
    <dgm:cxn modelId="{481A8D56-A185-4537-A444-D111865AAAFE}" type="presParOf" srcId="{C140AF09-230D-44E0-806E-058BF789D956}" destId="{CF51DCFA-A7F7-451C-B334-2E22FD3A82B8}" srcOrd="1" destOrd="0" presId="urn:microsoft.com/office/officeart/2005/8/layout/list1"/>
    <dgm:cxn modelId="{10CEDD00-21A7-474F-A79E-50DFA9A33F91}" type="presParOf" srcId="{C7693611-BA5D-40AC-BDA6-35B37853AD58}" destId="{185AC05E-BD67-43EF-A4F4-F69035803241}" srcOrd="13" destOrd="0" presId="urn:microsoft.com/office/officeart/2005/8/layout/list1"/>
    <dgm:cxn modelId="{E52AA4B3-3D08-4AF0-A306-44B73D56EB64}" type="presParOf" srcId="{C7693611-BA5D-40AC-BDA6-35B37853AD58}" destId="{06BBB3DF-ED7E-437D-8002-B71F2325515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6EF14-8BD1-4024-A118-5BE8A189F6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5A6F0B-0678-4B14-9A74-95D8C719D820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Разработать стратегическую программу ЛРОС, направленную на развитие и социализацию детей в условиях инклюзивного образования. (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Где в ДОУ в ходе построения ЛРОС произойдут изменения</a:t>
          </a: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)</a:t>
          </a:r>
          <a:endParaRPr lang="ru-RU" sz="1600" b="1" dirty="0">
            <a:solidFill>
              <a:srgbClr val="002060"/>
            </a:solidFill>
            <a:latin typeface="Times New Roman" pitchFamily="18" charset="0"/>
            <a:ea typeface="Times New Roman"/>
            <a:cs typeface="Times New Roman" pitchFamily="18" charset="0"/>
          </a:endParaRPr>
        </a:p>
      </dgm:t>
    </dgm:pt>
    <dgm:pt modelId="{6466A9B9-53D1-411A-A922-C517DED695D0}" type="parTrans" cxnId="{B6D20140-9387-4237-AF66-2D1AD9A2BA3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ABC6399-3C5B-4280-89CF-EF9C28EC71D7}" type="sibTrans" cxnId="{B6D20140-9387-4237-AF66-2D1AD9A2BA3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2B096942-7ED4-41C5-815D-8F790825187C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Создать организационные и управленческие возможности для увеличения доли творческой среды до 42%. (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Какие это будут изменения, от чего к чему переходим</a:t>
          </a: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)</a:t>
          </a:r>
        </a:p>
      </dgm:t>
    </dgm:pt>
    <dgm:pt modelId="{C2EE2D51-CBCC-4EE6-B0D7-BB44297E9F74}" type="parTrans" cxnId="{52B91AAB-1460-4166-9257-ADDBA5B2669E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511E083-2C0A-4C5A-8E80-1C44D2E0F6DC}" type="sibTrans" cxnId="{52B91AAB-1460-4166-9257-ADDBA5B2669E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B4684CF-F4B0-47FA-84D1-C64D3003C584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Повысить качество взаимодействия педагогов с родителями и социумом за счет использования новых форм сотрудничества во благо ребенка. (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Какова последовательность этих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изменений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)</a:t>
          </a:r>
          <a:endParaRPr lang="ru-RU" sz="1600" b="1" dirty="0" smtClean="0">
            <a:solidFill>
              <a:schemeClr val="tx1"/>
            </a:solidFill>
            <a:latin typeface="Times New Roman" pitchFamily="18" charset="0"/>
            <a:ea typeface="Times New Roman"/>
            <a:cs typeface="Times New Roman" pitchFamily="18" charset="0"/>
          </a:endParaRPr>
        </a:p>
      </dgm:t>
    </dgm:pt>
    <dgm:pt modelId="{851347ED-1687-4833-8F68-AE289924649B}" type="sibTrans" cxnId="{2B88E310-2D50-44AD-A04D-37F7E9224D99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A111A231-E07C-42E8-A022-C0654DBD0379}" type="parTrans" cxnId="{2B88E310-2D50-44AD-A04D-37F7E9224D99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B2C9F7E-755F-46FA-84AE-EADD5A849AD1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Создать условия и возможности для </a:t>
          </a: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изменения </a:t>
          </a: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отношений участников образовательной среды, посредством работы над компонентами: социальный, пространственно-предметный, технологический (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мы видим их воплощение в жизнь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)</a:t>
          </a:r>
        </a:p>
      </dgm:t>
    </dgm:pt>
    <dgm:pt modelId="{B52A21CC-7FD5-4F5F-B9F2-418606D55FE3}" type="sibTrans" cxnId="{F9C7BBC2-FD6D-4375-98B7-7739E87CCABD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F911EE3A-31D9-442A-9209-B6A683A4A3E5}" type="parTrans" cxnId="{F9C7BBC2-FD6D-4375-98B7-7739E87CCABD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6A2A8BFF-1D4A-4A04-8176-E2B6CECA5C24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Повысить: </a:t>
          </a:r>
          <a:r>
            <a:rPr lang="ru-RU" sz="1600" b="1" dirty="0" err="1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осознаваемость</a:t>
          </a: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, обобщенность, активность в целях создания возможностей для развития детей с различными образовательными потребностями. (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мы видим их воплощение в жизнь</a:t>
          </a: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)</a:t>
          </a:r>
        </a:p>
      </dgm:t>
    </dgm:pt>
    <dgm:pt modelId="{CE00BF78-8CE4-4C88-8E4F-FCF43698214B}" type="sibTrans" cxnId="{9C6C5F15-7A06-4BDA-89A9-2DBCC8220FB7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4075A191-74FE-49DD-B60A-F161B8682FC7}" type="parTrans" cxnId="{9C6C5F15-7A06-4BDA-89A9-2DBCC8220FB7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AF8E444-08C4-4174-A130-2FCE1786ED9B}" type="pres">
      <dgm:prSet presAssocID="{8806EF14-8BD1-4024-A118-5BE8A189F6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19993-09AA-4D8C-8DA2-A6EEAF0EE91B}" type="pres">
      <dgm:prSet presAssocID="{435A6F0B-0678-4B14-9A74-95D8C719D820}" presName="parentLin" presStyleCnt="0"/>
      <dgm:spPr/>
    </dgm:pt>
    <dgm:pt modelId="{0C7DB75F-B3CA-41D9-9D70-F9BC49A88845}" type="pres">
      <dgm:prSet presAssocID="{435A6F0B-0678-4B14-9A74-95D8C719D82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E996C15-5DAA-401F-B86B-14523EBF42CD}" type="pres">
      <dgm:prSet presAssocID="{435A6F0B-0678-4B14-9A74-95D8C719D820}" presName="parentText" presStyleLbl="node1" presStyleIdx="0" presStyleCnt="5" custScaleX="1395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3ACD7-ED53-4237-A144-2B35DAF65097}" type="pres">
      <dgm:prSet presAssocID="{435A6F0B-0678-4B14-9A74-95D8C719D820}" presName="negativeSpace" presStyleCnt="0"/>
      <dgm:spPr/>
    </dgm:pt>
    <dgm:pt modelId="{DF439824-AF92-4F66-996C-E518A183AA4B}" type="pres">
      <dgm:prSet presAssocID="{435A6F0B-0678-4B14-9A74-95D8C719D82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32390-99A0-4E6C-8F3C-7B28C871FADF}" type="pres">
      <dgm:prSet presAssocID="{CABC6399-3C5B-4280-89CF-EF9C28EC71D7}" presName="spaceBetweenRectangles" presStyleCnt="0"/>
      <dgm:spPr/>
    </dgm:pt>
    <dgm:pt modelId="{26649011-2297-45A1-96D1-089A82FA39F1}" type="pres">
      <dgm:prSet presAssocID="{2B096942-7ED4-41C5-815D-8F790825187C}" presName="parentLin" presStyleCnt="0"/>
      <dgm:spPr/>
    </dgm:pt>
    <dgm:pt modelId="{133BA6F4-5741-466A-A789-F6905309ED2A}" type="pres">
      <dgm:prSet presAssocID="{2B096942-7ED4-41C5-815D-8F790825187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85663A3-BE2B-4CE8-9E17-071EAC573916}" type="pres">
      <dgm:prSet presAssocID="{2B096942-7ED4-41C5-815D-8F790825187C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A9A0B-EDFA-4B87-9C85-3194C68A010E}" type="pres">
      <dgm:prSet presAssocID="{2B096942-7ED4-41C5-815D-8F790825187C}" presName="negativeSpace" presStyleCnt="0"/>
      <dgm:spPr/>
    </dgm:pt>
    <dgm:pt modelId="{AB04A589-E59F-40F4-8A93-564FCEF61AC7}" type="pres">
      <dgm:prSet presAssocID="{2B096942-7ED4-41C5-815D-8F790825187C}" presName="childText" presStyleLbl="conFgAcc1" presStyleIdx="1" presStyleCnt="5">
        <dgm:presLayoutVars>
          <dgm:bulletEnabled val="1"/>
        </dgm:presLayoutVars>
      </dgm:prSet>
      <dgm:spPr/>
    </dgm:pt>
    <dgm:pt modelId="{25025A51-A5FC-4DEA-9981-47860559F822}" type="pres">
      <dgm:prSet presAssocID="{C511E083-2C0A-4C5A-8E80-1C44D2E0F6DC}" presName="spaceBetweenRectangles" presStyleCnt="0"/>
      <dgm:spPr/>
    </dgm:pt>
    <dgm:pt modelId="{E921B874-9D0C-427B-BB45-505AC82A7CDB}" type="pres">
      <dgm:prSet presAssocID="{6A2A8BFF-1D4A-4A04-8176-E2B6CECA5C24}" presName="parentLin" presStyleCnt="0"/>
      <dgm:spPr/>
    </dgm:pt>
    <dgm:pt modelId="{7F345568-B37C-4236-BD1E-AE060D33F396}" type="pres">
      <dgm:prSet presAssocID="{6A2A8BFF-1D4A-4A04-8176-E2B6CECA5C24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10049C0-6D19-4070-A7A7-D380741BAD28}" type="pres">
      <dgm:prSet presAssocID="{6A2A8BFF-1D4A-4A04-8176-E2B6CECA5C24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84BB5-B051-4FA8-AF9D-4C9B3272EB82}" type="pres">
      <dgm:prSet presAssocID="{6A2A8BFF-1D4A-4A04-8176-E2B6CECA5C24}" presName="negativeSpace" presStyleCnt="0"/>
      <dgm:spPr/>
    </dgm:pt>
    <dgm:pt modelId="{79EC58CA-6FFB-4C2D-BB69-8E12B0CB39B5}" type="pres">
      <dgm:prSet presAssocID="{6A2A8BFF-1D4A-4A04-8176-E2B6CECA5C24}" presName="childText" presStyleLbl="conFgAcc1" presStyleIdx="2" presStyleCnt="5">
        <dgm:presLayoutVars>
          <dgm:bulletEnabled val="1"/>
        </dgm:presLayoutVars>
      </dgm:prSet>
      <dgm:spPr/>
    </dgm:pt>
    <dgm:pt modelId="{D35D0E98-CB91-47A8-ABCE-203A6266D70A}" type="pres">
      <dgm:prSet presAssocID="{CE00BF78-8CE4-4C88-8E4F-FCF43698214B}" presName="spaceBetweenRectangles" presStyleCnt="0"/>
      <dgm:spPr/>
    </dgm:pt>
    <dgm:pt modelId="{49A1B5F9-8437-4689-BA21-31D9A95DB9F8}" type="pres">
      <dgm:prSet presAssocID="{1B2C9F7E-755F-46FA-84AE-EADD5A849AD1}" presName="parentLin" presStyleCnt="0"/>
      <dgm:spPr/>
    </dgm:pt>
    <dgm:pt modelId="{29305D8C-0404-43AB-B970-14996FD08387}" type="pres">
      <dgm:prSet presAssocID="{1B2C9F7E-755F-46FA-84AE-EADD5A849AD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3660388-54AD-4054-A9A4-3E0CF5FAD0BF}" type="pres">
      <dgm:prSet presAssocID="{1B2C9F7E-755F-46FA-84AE-EADD5A849AD1}" presName="parentText" presStyleLbl="node1" presStyleIdx="3" presStyleCnt="5" custScaleX="144611" custScaleY="165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B8370-4D6F-42BE-83BB-02968D815299}" type="pres">
      <dgm:prSet presAssocID="{1B2C9F7E-755F-46FA-84AE-EADD5A849AD1}" presName="negativeSpace" presStyleCnt="0"/>
      <dgm:spPr/>
    </dgm:pt>
    <dgm:pt modelId="{473493C6-0F84-4CDD-B55F-30BB796C117D}" type="pres">
      <dgm:prSet presAssocID="{1B2C9F7E-755F-46FA-84AE-EADD5A849AD1}" presName="childText" presStyleLbl="conFgAcc1" presStyleIdx="3" presStyleCnt="5">
        <dgm:presLayoutVars>
          <dgm:bulletEnabled val="1"/>
        </dgm:presLayoutVars>
      </dgm:prSet>
      <dgm:spPr/>
    </dgm:pt>
    <dgm:pt modelId="{186C1E56-4CC0-43AE-BD76-D58D7A15DBE5}" type="pres">
      <dgm:prSet presAssocID="{B52A21CC-7FD5-4F5F-B9F2-418606D55FE3}" presName="spaceBetweenRectangles" presStyleCnt="0"/>
      <dgm:spPr/>
    </dgm:pt>
    <dgm:pt modelId="{688B6760-FA79-4922-B8F6-BDA28034C002}" type="pres">
      <dgm:prSet presAssocID="{1B4684CF-F4B0-47FA-84D1-C64D3003C584}" presName="parentLin" presStyleCnt="0"/>
      <dgm:spPr/>
    </dgm:pt>
    <dgm:pt modelId="{211CCBAB-1AF4-4E06-8345-546FA3ABB175}" type="pres">
      <dgm:prSet presAssocID="{1B4684CF-F4B0-47FA-84D1-C64D3003C58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43554A4-EA8B-4E20-AE53-717ECB008F8C}" type="pres">
      <dgm:prSet presAssocID="{1B4684CF-F4B0-47FA-84D1-C64D3003C584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52C7D-3798-45BF-93A9-77E7414B213B}" type="pres">
      <dgm:prSet presAssocID="{1B4684CF-F4B0-47FA-84D1-C64D3003C584}" presName="negativeSpace" presStyleCnt="0"/>
      <dgm:spPr/>
    </dgm:pt>
    <dgm:pt modelId="{9850A183-C1B2-48BE-A0D6-7C086D1FFB64}" type="pres">
      <dgm:prSet presAssocID="{1B4684CF-F4B0-47FA-84D1-C64D3003C58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EA734F4-9F53-401B-9604-4A08A558C331}" type="presOf" srcId="{435A6F0B-0678-4B14-9A74-95D8C719D820}" destId="{0C7DB75F-B3CA-41D9-9D70-F9BC49A88845}" srcOrd="0" destOrd="0" presId="urn:microsoft.com/office/officeart/2005/8/layout/list1"/>
    <dgm:cxn modelId="{899B97DE-4458-435C-A98A-00CC728C0305}" type="presOf" srcId="{8806EF14-8BD1-4024-A118-5BE8A189F619}" destId="{CAF8E444-08C4-4174-A130-2FCE1786ED9B}" srcOrd="0" destOrd="0" presId="urn:microsoft.com/office/officeart/2005/8/layout/list1"/>
    <dgm:cxn modelId="{739C52EA-81D6-46B4-A09C-7485540FA443}" type="presOf" srcId="{1B4684CF-F4B0-47FA-84D1-C64D3003C584}" destId="{143554A4-EA8B-4E20-AE53-717ECB008F8C}" srcOrd="1" destOrd="0" presId="urn:microsoft.com/office/officeart/2005/8/layout/list1"/>
    <dgm:cxn modelId="{2215D4B5-3E11-424B-B158-FA748C58F220}" type="presOf" srcId="{1B4684CF-F4B0-47FA-84D1-C64D3003C584}" destId="{211CCBAB-1AF4-4E06-8345-546FA3ABB175}" srcOrd="0" destOrd="0" presId="urn:microsoft.com/office/officeart/2005/8/layout/list1"/>
    <dgm:cxn modelId="{1ECB1FC2-DE4F-4D08-A18E-4A9BCDE5EC07}" type="presOf" srcId="{2B096942-7ED4-41C5-815D-8F790825187C}" destId="{133BA6F4-5741-466A-A789-F6905309ED2A}" srcOrd="0" destOrd="0" presId="urn:microsoft.com/office/officeart/2005/8/layout/list1"/>
    <dgm:cxn modelId="{52B91AAB-1460-4166-9257-ADDBA5B2669E}" srcId="{8806EF14-8BD1-4024-A118-5BE8A189F619}" destId="{2B096942-7ED4-41C5-815D-8F790825187C}" srcOrd="1" destOrd="0" parTransId="{C2EE2D51-CBCC-4EE6-B0D7-BB44297E9F74}" sibTransId="{C511E083-2C0A-4C5A-8E80-1C44D2E0F6DC}"/>
    <dgm:cxn modelId="{B6D20140-9387-4237-AF66-2D1AD9A2BA36}" srcId="{8806EF14-8BD1-4024-A118-5BE8A189F619}" destId="{435A6F0B-0678-4B14-9A74-95D8C719D820}" srcOrd="0" destOrd="0" parTransId="{6466A9B9-53D1-411A-A922-C517DED695D0}" sibTransId="{CABC6399-3C5B-4280-89CF-EF9C28EC71D7}"/>
    <dgm:cxn modelId="{4EC01DE8-4274-482E-ADFF-0BFF107F711D}" type="presOf" srcId="{2B096942-7ED4-41C5-815D-8F790825187C}" destId="{085663A3-BE2B-4CE8-9E17-071EAC573916}" srcOrd="1" destOrd="0" presId="urn:microsoft.com/office/officeart/2005/8/layout/list1"/>
    <dgm:cxn modelId="{8F3B489F-BC14-4C65-9912-E38C70049A37}" type="presOf" srcId="{435A6F0B-0678-4B14-9A74-95D8C719D820}" destId="{2E996C15-5DAA-401F-B86B-14523EBF42CD}" srcOrd="1" destOrd="0" presId="urn:microsoft.com/office/officeart/2005/8/layout/list1"/>
    <dgm:cxn modelId="{2B88E310-2D50-44AD-A04D-37F7E9224D99}" srcId="{8806EF14-8BD1-4024-A118-5BE8A189F619}" destId="{1B4684CF-F4B0-47FA-84D1-C64D3003C584}" srcOrd="4" destOrd="0" parTransId="{A111A231-E07C-42E8-A022-C0654DBD0379}" sibTransId="{851347ED-1687-4833-8F68-AE289924649B}"/>
    <dgm:cxn modelId="{F9C7BBC2-FD6D-4375-98B7-7739E87CCABD}" srcId="{8806EF14-8BD1-4024-A118-5BE8A189F619}" destId="{1B2C9F7E-755F-46FA-84AE-EADD5A849AD1}" srcOrd="3" destOrd="0" parTransId="{F911EE3A-31D9-442A-9209-B6A683A4A3E5}" sibTransId="{B52A21CC-7FD5-4F5F-B9F2-418606D55FE3}"/>
    <dgm:cxn modelId="{A814BB0C-B724-4BBC-A92E-3B9EC8928881}" type="presOf" srcId="{6A2A8BFF-1D4A-4A04-8176-E2B6CECA5C24}" destId="{410049C0-6D19-4070-A7A7-D380741BAD28}" srcOrd="1" destOrd="0" presId="urn:microsoft.com/office/officeart/2005/8/layout/list1"/>
    <dgm:cxn modelId="{DF805145-4629-4F20-A3FF-57D8738A0C62}" type="presOf" srcId="{1B2C9F7E-755F-46FA-84AE-EADD5A849AD1}" destId="{B3660388-54AD-4054-A9A4-3E0CF5FAD0BF}" srcOrd="1" destOrd="0" presId="urn:microsoft.com/office/officeart/2005/8/layout/list1"/>
    <dgm:cxn modelId="{B13078F1-2B30-4539-BED4-F7DECE436238}" type="presOf" srcId="{1B2C9F7E-755F-46FA-84AE-EADD5A849AD1}" destId="{29305D8C-0404-43AB-B970-14996FD08387}" srcOrd="0" destOrd="0" presId="urn:microsoft.com/office/officeart/2005/8/layout/list1"/>
    <dgm:cxn modelId="{7F24044B-A75F-44FC-AEDE-BC3859831267}" type="presOf" srcId="{6A2A8BFF-1D4A-4A04-8176-E2B6CECA5C24}" destId="{7F345568-B37C-4236-BD1E-AE060D33F396}" srcOrd="0" destOrd="0" presId="urn:microsoft.com/office/officeart/2005/8/layout/list1"/>
    <dgm:cxn modelId="{9C6C5F15-7A06-4BDA-89A9-2DBCC8220FB7}" srcId="{8806EF14-8BD1-4024-A118-5BE8A189F619}" destId="{6A2A8BFF-1D4A-4A04-8176-E2B6CECA5C24}" srcOrd="2" destOrd="0" parTransId="{4075A191-74FE-49DD-B60A-F161B8682FC7}" sibTransId="{CE00BF78-8CE4-4C88-8E4F-FCF43698214B}"/>
    <dgm:cxn modelId="{5F7833B6-F5F3-40F0-B040-F2A8FC6B6E4C}" type="presParOf" srcId="{CAF8E444-08C4-4174-A130-2FCE1786ED9B}" destId="{0FF19993-09AA-4D8C-8DA2-A6EEAF0EE91B}" srcOrd="0" destOrd="0" presId="urn:microsoft.com/office/officeart/2005/8/layout/list1"/>
    <dgm:cxn modelId="{632E1807-C119-40B8-B481-792B4525BD87}" type="presParOf" srcId="{0FF19993-09AA-4D8C-8DA2-A6EEAF0EE91B}" destId="{0C7DB75F-B3CA-41D9-9D70-F9BC49A88845}" srcOrd="0" destOrd="0" presId="urn:microsoft.com/office/officeart/2005/8/layout/list1"/>
    <dgm:cxn modelId="{122A7482-D70C-43A0-90A9-F40BAD810996}" type="presParOf" srcId="{0FF19993-09AA-4D8C-8DA2-A6EEAF0EE91B}" destId="{2E996C15-5DAA-401F-B86B-14523EBF42CD}" srcOrd="1" destOrd="0" presId="urn:microsoft.com/office/officeart/2005/8/layout/list1"/>
    <dgm:cxn modelId="{49174444-22E4-4660-93CF-58B11C141E5B}" type="presParOf" srcId="{CAF8E444-08C4-4174-A130-2FCE1786ED9B}" destId="{B853ACD7-ED53-4237-A144-2B35DAF65097}" srcOrd="1" destOrd="0" presId="urn:microsoft.com/office/officeart/2005/8/layout/list1"/>
    <dgm:cxn modelId="{1A825CB6-46FB-43F2-AD72-444B67795045}" type="presParOf" srcId="{CAF8E444-08C4-4174-A130-2FCE1786ED9B}" destId="{DF439824-AF92-4F66-996C-E518A183AA4B}" srcOrd="2" destOrd="0" presId="urn:microsoft.com/office/officeart/2005/8/layout/list1"/>
    <dgm:cxn modelId="{5448553B-2E1D-4932-BE0C-416447DE2247}" type="presParOf" srcId="{CAF8E444-08C4-4174-A130-2FCE1786ED9B}" destId="{61D32390-99A0-4E6C-8F3C-7B28C871FADF}" srcOrd="3" destOrd="0" presId="urn:microsoft.com/office/officeart/2005/8/layout/list1"/>
    <dgm:cxn modelId="{C43E2CF3-1058-4288-96FF-B4A62834421B}" type="presParOf" srcId="{CAF8E444-08C4-4174-A130-2FCE1786ED9B}" destId="{26649011-2297-45A1-96D1-089A82FA39F1}" srcOrd="4" destOrd="0" presId="urn:microsoft.com/office/officeart/2005/8/layout/list1"/>
    <dgm:cxn modelId="{4575E1B8-B5A4-44C1-BBB0-4C4EA64624FA}" type="presParOf" srcId="{26649011-2297-45A1-96D1-089A82FA39F1}" destId="{133BA6F4-5741-466A-A789-F6905309ED2A}" srcOrd="0" destOrd="0" presId="urn:microsoft.com/office/officeart/2005/8/layout/list1"/>
    <dgm:cxn modelId="{CCAC3E99-A832-4B0D-98BF-A0C4D71F0524}" type="presParOf" srcId="{26649011-2297-45A1-96D1-089A82FA39F1}" destId="{085663A3-BE2B-4CE8-9E17-071EAC573916}" srcOrd="1" destOrd="0" presId="urn:microsoft.com/office/officeart/2005/8/layout/list1"/>
    <dgm:cxn modelId="{28C498CA-B1C2-43FB-BE31-610D7819CABC}" type="presParOf" srcId="{CAF8E444-08C4-4174-A130-2FCE1786ED9B}" destId="{FCDA9A0B-EDFA-4B87-9C85-3194C68A010E}" srcOrd="5" destOrd="0" presId="urn:microsoft.com/office/officeart/2005/8/layout/list1"/>
    <dgm:cxn modelId="{C1A76807-DA2E-4387-B4FB-529BA62E5D8A}" type="presParOf" srcId="{CAF8E444-08C4-4174-A130-2FCE1786ED9B}" destId="{AB04A589-E59F-40F4-8A93-564FCEF61AC7}" srcOrd="6" destOrd="0" presId="urn:microsoft.com/office/officeart/2005/8/layout/list1"/>
    <dgm:cxn modelId="{25BF6FC3-D502-4B2E-AA0D-A49CBCF3A48B}" type="presParOf" srcId="{CAF8E444-08C4-4174-A130-2FCE1786ED9B}" destId="{25025A51-A5FC-4DEA-9981-47860559F822}" srcOrd="7" destOrd="0" presId="urn:microsoft.com/office/officeart/2005/8/layout/list1"/>
    <dgm:cxn modelId="{03C804E8-1870-4FBD-BDA8-9E90BCAEE719}" type="presParOf" srcId="{CAF8E444-08C4-4174-A130-2FCE1786ED9B}" destId="{E921B874-9D0C-427B-BB45-505AC82A7CDB}" srcOrd="8" destOrd="0" presId="urn:microsoft.com/office/officeart/2005/8/layout/list1"/>
    <dgm:cxn modelId="{F53D202A-283D-4911-89F3-806661AAD72B}" type="presParOf" srcId="{E921B874-9D0C-427B-BB45-505AC82A7CDB}" destId="{7F345568-B37C-4236-BD1E-AE060D33F396}" srcOrd="0" destOrd="0" presId="urn:microsoft.com/office/officeart/2005/8/layout/list1"/>
    <dgm:cxn modelId="{5A1CBCBA-F2A5-4315-86B5-9023FE9AEFF2}" type="presParOf" srcId="{E921B874-9D0C-427B-BB45-505AC82A7CDB}" destId="{410049C0-6D19-4070-A7A7-D380741BAD28}" srcOrd="1" destOrd="0" presId="urn:microsoft.com/office/officeart/2005/8/layout/list1"/>
    <dgm:cxn modelId="{B07B9176-B45C-48B3-959E-6AD0902A4138}" type="presParOf" srcId="{CAF8E444-08C4-4174-A130-2FCE1786ED9B}" destId="{2AA84BB5-B051-4FA8-AF9D-4C9B3272EB82}" srcOrd="9" destOrd="0" presId="urn:microsoft.com/office/officeart/2005/8/layout/list1"/>
    <dgm:cxn modelId="{254D47B9-4B1F-435D-B252-4B7D559C53AE}" type="presParOf" srcId="{CAF8E444-08C4-4174-A130-2FCE1786ED9B}" destId="{79EC58CA-6FFB-4C2D-BB69-8E12B0CB39B5}" srcOrd="10" destOrd="0" presId="urn:microsoft.com/office/officeart/2005/8/layout/list1"/>
    <dgm:cxn modelId="{425A7CC3-5E2D-4270-B1A3-0612A3360B45}" type="presParOf" srcId="{CAF8E444-08C4-4174-A130-2FCE1786ED9B}" destId="{D35D0E98-CB91-47A8-ABCE-203A6266D70A}" srcOrd="11" destOrd="0" presId="urn:microsoft.com/office/officeart/2005/8/layout/list1"/>
    <dgm:cxn modelId="{7A27D253-F522-483E-86B0-385C8FB2FF2F}" type="presParOf" srcId="{CAF8E444-08C4-4174-A130-2FCE1786ED9B}" destId="{49A1B5F9-8437-4689-BA21-31D9A95DB9F8}" srcOrd="12" destOrd="0" presId="urn:microsoft.com/office/officeart/2005/8/layout/list1"/>
    <dgm:cxn modelId="{5D5C1A6D-3EDF-45AC-9FFD-683D2B44BBB0}" type="presParOf" srcId="{49A1B5F9-8437-4689-BA21-31D9A95DB9F8}" destId="{29305D8C-0404-43AB-B970-14996FD08387}" srcOrd="0" destOrd="0" presId="urn:microsoft.com/office/officeart/2005/8/layout/list1"/>
    <dgm:cxn modelId="{EEB88EB6-EEAB-4118-9F47-31D4A79A5E2D}" type="presParOf" srcId="{49A1B5F9-8437-4689-BA21-31D9A95DB9F8}" destId="{B3660388-54AD-4054-A9A4-3E0CF5FAD0BF}" srcOrd="1" destOrd="0" presId="urn:microsoft.com/office/officeart/2005/8/layout/list1"/>
    <dgm:cxn modelId="{58EDF03A-6A5A-45A2-AAB6-10B860C97FB0}" type="presParOf" srcId="{CAF8E444-08C4-4174-A130-2FCE1786ED9B}" destId="{9B4B8370-4D6F-42BE-83BB-02968D815299}" srcOrd="13" destOrd="0" presId="urn:microsoft.com/office/officeart/2005/8/layout/list1"/>
    <dgm:cxn modelId="{602580DD-002F-413B-BDF1-F4D37C73DA67}" type="presParOf" srcId="{CAF8E444-08C4-4174-A130-2FCE1786ED9B}" destId="{473493C6-0F84-4CDD-B55F-30BB796C117D}" srcOrd="14" destOrd="0" presId="urn:microsoft.com/office/officeart/2005/8/layout/list1"/>
    <dgm:cxn modelId="{63A348D5-6FDE-4E61-9179-CF79BC2C39F9}" type="presParOf" srcId="{CAF8E444-08C4-4174-A130-2FCE1786ED9B}" destId="{186C1E56-4CC0-43AE-BD76-D58D7A15DBE5}" srcOrd="15" destOrd="0" presId="urn:microsoft.com/office/officeart/2005/8/layout/list1"/>
    <dgm:cxn modelId="{1C6E0A12-072D-453F-8853-F0E07204809A}" type="presParOf" srcId="{CAF8E444-08C4-4174-A130-2FCE1786ED9B}" destId="{688B6760-FA79-4922-B8F6-BDA28034C002}" srcOrd="16" destOrd="0" presId="urn:microsoft.com/office/officeart/2005/8/layout/list1"/>
    <dgm:cxn modelId="{80332CBD-CB73-4B87-8F62-5E749DAD245B}" type="presParOf" srcId="{688B6760-FA79-4922-B8F6-BDA28034C002}" destId="{211CCBAB-1AF4-4E06-8345-546FA3ABB175}" srcOrd="0" destOrd="0" presId="urn:microsoft.com/office/officeart/2005/8/layout/list1"/>
    <dgm:cxn modelId="{5068AFE0-D8A5-414A-B074-91392E51AA37}" type="presParOf" srcId="{688B6760-FA79-4922-B8F6-BDA28034C002}" destId="{143554A4-EA8B-4E20-AE53-717ECB008F8C}" srcOrd="1" destOrd="0" presId="urn:microsoft.com/office/officeart/2005/8/layout/list1"/>
    <dgm:cxn modelId="{31FF2207-FE7F-449D-AE2D-2B5806DD44B7}" type="presParOf" srcId="{CAF8E444-08C4-4174-A130-2FCE1786ED9B}" destId="{F6B52C7D-3798-45BF-93A9-77E7414B213B}" srcOrd="17" destOrd="0" presId="urn:microsoft.com/office/officeart/2005/8/layout/list1"/>
    <dgm:cxn modelId="{5EC76C57-0862-4E89-A2A9-20ECC4B3CCBE}" type="presParOf" srcId="{CAF8E444-08C4-4174-A130-2FCE1786ED9B}" destId="{9850A183-C1B2-48BE-A0D6-7C086D1FFB64}" srcOrd="18" destOrd="0" presId="urn:microsoft.com/office/officeart/2005/8/layout/list1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06EF14-8BD1-4024-A118-5BE8A189F6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5A6F0B-0678-4B14-9A74-95D8C719D820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Кадровые (политика мотивирования на изменение социального компонента)</a:t>
          </a:r>
          <a:endParaRPr lang="ru-RU" sz="1800" b="1" dirty="0">
            <a:solidFill>
              <a:srgbClr val="002060"/>
            </a:solidFill>
          </a:endParaRPr>
        </a:p>
      </dgm:t>
    </dgm:pt>
    <dgm:pt modelId="{6466A9B9-53D1-411A-A922-C517DED695D0}" type="parTrans" cxnId="{B6D20140-9387-4237-AF66-2D1AD9A2BA36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CABC6399-3C5B-4280-89CF-EF9C28EC71D7}" type="sibTrans" cxnId="{B6D20140-9387-4237-AF66-2D1AD9A2BA36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D1B19447-5730-43FA-865A-8892FA621A8C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 Финансовые (бюджетные и привлеченные средства; участие в </a:t>
          </a:r>
          <a:r>
            <a:rPr lang="ru-RU" altLang="ru-RU" sz="1800" b="1" dirty="0" err="1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грантовых</a:t>
          </a:r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 программах) </a:t>
          </a:r>
          <a:endParaRPr lang="ru-RU" altLang="ru-RU" sz="1800" b="1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gm:t>
    </dgm:pt>
    <dgm:pt modelId="{BB7B1ABB-DADF-4420-824C-2D757B259827}" type="parTrans" cxnId="{C519CA1B-E245-4DAF-AF05-C66944EBF434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46AD1E12-D702-4320-952D-CBBB4373FB16}" type="sibTrans" cxnId="{C519CA1B-E245-4DAF-AF05-C66944EBF434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F0307EC1-1054-474A-AADE-BA20C28D13A4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rank Ruhl Hofshi" pitchFamily="50" charset="-79"/>
            </a:rPr>
            <a:t>Методические (обучение управленческой и педагогической команды по Программе </a:t>
          </a:r>
          <a:r>
            <a:rPr lang="ru-RU" altLang="ru-RU" sz="1800" b="1" dirty="0" smtClean="0">
              <a:solidFill>
                <a:srgbClr val="002060"/>
              </a:solidFill>
              <a:cs typeface="Frank Ruhl Hofshi" pitchFamily="50" charset="-79"/>
            </a:rPr>
            <a:t>развития личностного потенциала БФ «Вклад в будущее»!; использование образовательных технологий: 4К, технология позитивной социализации; УМК по ЛРОС</a:t>
          </a:r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rank Ruhl Hofshi" pitchFamily="50" charset="-79"/>
            </a:rPr>
            <a:t>)</a:t>
          </a:r>
          <a:endParaRPr lang="ru-RU" altLang="ru-RU" sz="1800" b="1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  <a:cs typeface="Frank Ruhl Hofshi" pitchFamily="50" charset="-79"/>
          </a:endParaRPr>
        </a:p>
      </dgm:t>
    </dgm:pt>
    <dgm:pt modelId="{99B0EDB5-4D3A-4A77-AD62-E5C08CC5E3A5}" type="parTrans" cxnId="{64344488-0459-49C1-B925-4C7EDA884D3E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BF42C62E-F05D-4222-8EEB-E678058E363B}" type="sibTrans" cxnId="{64344488-0459-49C1-B925-4C7EDA884D3E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E4662E91-53C5-4432-8FBE-1B7657F258E3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 Административные (горизонтальные связи в управлении на основе принципа распределенного лидерства, мотивирование педагогического коллектива на участие в проекте )</a:t>
          </a:r>
          <a:endParaRPr lang="ru-RU" altLang="ru-RU" sz="1800" b="1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gm:t>
    </dgm:pt>
    <dgm:pt modelId="{B48F4444-078C-45F7-8DF5-B1F73E498D50}" type="parTrans" cxnId="{927E878B-9AF6-4E5C-A98C-B738744CD66E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143C557A-0D90-499A-B4C9-EC167181D6E4}" type="sibTrans" cxnId="{927E878B-9AF6-4E5C-A98C-B738744CD66E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301CC77E-78EE-4B3D-BA01-2D14B0EB46EB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Социальные (ресурсы социальных партнеров и социума пос. Курагино: </a:t>
          </a:r>
          <a:r>
            <a:rPr lang="ru-RU" altLang="ru-RU" sz="1800" b="1" dirty="0" smtClean="0">
              <a:solidFill>
                <a:srgbClr val="002060"/>
              </a:solidFill>
            </a:rPr>
            <a:t>музей, библиотека, Дом культуры, общеобразовательная и музыкальная школа, храм, пожарная часть, ГИБДД</a:t>
          </a:r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) </a:t>
          </a:r>
          <a:endParaRPr lang="ru-RU" altLang="ru-RU" sz="1800" b="1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gm:t>
    </dgm:pt>
    <dgm:pt modelId="{797EEA06-1418-48E5-9B4B-314CDDA2E353}" type="parTrans" cxnId="{635C22A0-998E-45CC-B07D-D7538CDF12BC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6D08953-6E13-4E8C-8161-91122A8CBE63}" type="sibTrans" cxnId="{635C22A0-998E-45CC-B07D-D7538CDF12BC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5F2EE260-5803-4E0C-9E0F-2FBBF1D751DF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Сетевые ресурсы: </a:t>
          </a:r>
          <a:r>
            <a:rPr lang="ru-RU" altLang="ru-RU" sz="1800" b="1" dirty="0" smtClean="0">
              <a:solidFill>
                <a:srgbClr val="002060"/>
              </a:solidFill>
            </a:rPr>
            <a:t>Центр образования (реализация программ дополнительного образования), МБУК РДК, Детская школа искусств, спортшкола, включение в проекты, конкурсы, фестивали, события, работу инновационных площадок на уровне муниципалитета и края</a:t>
          </a:r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) </a:t>
          </a:r>
          <a:endParaRPr lang="ru-RU" altLang="ru-RU" sz="1800" b="1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gm:t>
    </dgm:pt>
    <dgm:pt modelId="{E3F1F030-51E8-467A-B63E-B41CA2E459AA}" type="parTrans" cxnId="{E5713B3D-C184-4DE8-BE98-4E671C3BF385}">
      <dgm:prSet/>
      <dgm:spPr/>
      <dgm:t>
        <a:bodyPr/>
        <a:lstStyle/>
        <a:p>
          <a:endParaRPr lang="ru-RU"/>
        </a:p>
      </dgm:t>
    </dgm:pt>
    <dgm:pt modelId="{A0C201AF-B988-4928-A078-BBF49DEF0A44}" type="sibTrans" cxnId="{E5713B3D-C184-4DE8-BE98-4E671C3BF385}">
      <dgm:prSet/>
      <dgm:spPr/>
      <dgm:t>
        <a:bodyPr/>
        <a:lstStyle/>
        <a:p>
          <a:endParaRPr lang="ru-RU"/>
        </a:p>
      </dgm:t>
    </dgm:pt>
    <dgm:pt modelId="{1FD408EA-5218-45BC-8227-48E6DC2A6C47}" type="pres">
      <dgm:prSet presAssocID="{8806EF14-8BD1-4024-A118-5BE8A189F6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3E923-33DE-4134-9A11-A53F9A3A3E37}" type="pres">
      <dgm:prSet presAssocID="{435A6F0B-0678-4B14-9A74-95D8C719D82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FD74F-C3EA-4D34-9E06-3BA722873D75}" type="pres">
      <dgm:prSet presAssocID="{CABC6399-3C5B-4280-89CF-EF9C28EC71D7}" presName="spacer" presStyleCnt="0"/>
      <dgm:spPr/>
    </dgm:pt>
    <dgm:pt modelId="{9BC051ED-12EA-4093-B56D-CCB6B7E38984}" type="pres">
      <dgm:prSet presAssocID="{D1B19447-5730-43FA-865A-8892FA621A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B02E3-F057-4A87-8DB9-E5031AFD1AF9}" type="pres">
      <dgm:prSet presAssocID="{46AD1E12-D702-4320-952D-CBBB4373FB16}" presName="spacer" presStyleCnt="0"/>
      <dgm:spPr/>
    </dgm:pt>
    <dgm:pt modelId="{DDA2F338-792B-463A-9019-6FE4362CB18C}" type="pres">
      <dgm:prSet presAssocID="{F0307EC1-1054-474A-AADE-BA20C28D13A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464D2-6B7B-4857-A9AB-4367C8272B4B}" type="pres">
      <dgm:prSet presAssocID="{BF42C62E-F05D-4222-8EEB-E678058E363B}" presName="spacer" presStyleCnt="0"/>
      <dgm:spPr/>
    </dgm:pt>
    <dgm:pt modelId="{8B114916-1E36-4E41-B21C-E39563E5786D}" type="pres">
      <dgm:prSet presAssocID="{E4662E91-53C5-4432-8FBE-1B7657F258E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80179-9572-4D3A-8D95-3EAF032D0435}" type="pres">
      <dgm:prSet presAssocID="{143C557A-0D90-499A-B4C9-EC167181D6E4}" presName="spacer" presStyleCnt="0"/>
      <dgm:spPr/>
    </dgm:pt>
    <dgm:pt modelId="{E17F2945-9564-4002-BDE4-6DFFF7144553}" type="pres">
      <dgm:prSet presAssocID="{301CC77E-78EE-4B3D-BA01-2D14B0EB46E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BBB03-ADA1-4CCE-AF8B-1B04E20A6218}" type="pres">
      <dgm:prSet presAssocID="{76D08953-6E13-4E8C-8161-91122A8CBE63}" presName="spacer" presStyleCnt="0"/>
      <dgm:spPr/>
    </dgm:pt>
    <dgm:pt modelId="{8F6D1FA4-770F-456E-B020-CBF76B32C0D8}" type="pres">
      <dgm:prSet presAssocID="{5F2EE260-5803-4E0C-9E0F-2FBBF1D751D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713B3D-C184-4DE8-BE98-4E671C3BF385}" srcId="{8806EF14-8BD1-4024-A118-5BE8A189F619}" destId="{5F2EE260-5803-4E0C-9E0F-2FBBF1D751DF}" srcOrd="5" destOrd="0" parTransId="{E3F1F030-51E8-467A-B63E-B41CA2E459AA}" sibTransId="{A0C201AF-B988-4928-A078-BBF49DEF0A44}"/>
    <dgm:cxn modelId="{64344488-0459-49C1-B925-4C7EDA884D3E}" srcId="{8806EF14-8BD1-4024-A118-5BE8A189F619}" destId="{F0307EC1-1054-474A-AADE-BA20C28D13A4}" srcOrd="2" destOrd="0" parTransId="{99B0EDB5-4D3A-4A77-AD62-E5C08CC5E3A5}" sibTransId="{BF42C62E-F05D-4222-8EEB-E678058E363B}"/>
    <dgm:cxn modelId="{927E878B-9AF6-4E5C-A98C-B738744CD66E}" srcId="{8806EF14-8BD1-4024-A118-5BE8A189F619}" destId="{E4662E91-53C5-4432-8FBE-1B7657F258E3}" srcOrd="3" destOrd="0" parTransId="{B48F4444-078C-45F7-8DF5-B1F73E498D50}" sibTransId="{143C557A-0D90-499A-B4C9-EC167181D6E4}"/>
    <dgm:cxn modelId="{635C22A0-998E-45CC-B07D-D7538CDF12BC}" srcId="{8806EF14-8BD1-4024-A118-5BE8A189F619}" destId="{301CC77E-78EE-4B3D-BA01-2D14B0EB46EB}" srcOrd="4" destOrd="0" parTransId="{797EEA06-1418-48E5-9B4B-314CDDA2E353}" sibTransId="{76D08953-6E13-4E8C-8161-91122A8CBE63}"/>
    <dgm:cxn modelId="{06CDC172-9901-4DB8-B3FC-4EEE72B81E07}" type="presOf" srcId="{8806EF14-8BD1-4024-A118-5BE8A189F619}" destId="{1FD408EA-5218-45BC-8227-48E6DC2A6C47}" srcOrd="0" destOrd="0" presId="urn:microsoft.com/office/officeart/2005/8/layout/vList2"/>
    <dgm:cxn modelId="{FFD5902E-7706-4BF3-B373-1AD36867C105}" type="presOf" srcId="{301CC77E-78EE-4B3D-BA01-2D14B0EB46EB}" destId="{E17F2945-9564-4002-BDE4-6DFFF7144553}" srcOrd="0" destOrd="0" presId="urn:microsoft.com/office/officeart/2005/8/layout/vList2"/>
    <dgm:cxn modelId="{B6D20140-9387-4237-AF66-2D1AD9A2BA36}" srcId="{8806EF14-8BD1-4024-A118-5BE8A189F619}" destId="{435A6F0B-0678-4B14-9A74-95D8C719D820}" srcOrd="0" destOrd="0" parTransId="{6466A9B9-53D1-411A-A922-C517DED695D0}" sibTransId="{CABC6399-3C5B-4280-89CF-EF9C28EC71D7}"/>
    <dgm:cxn modelId="{D9B7EE3E-250D-441A-ADF5-BFDAFD4A56C0}" type="presOf" srcId="{E4662E91-53C5-4432-8FBE-1B7657F258E3}" destId="{8B114916-1E36-4E41-B21C-E39563E5786D}" srcOrd="0" destOrd="0" presId="urn:microsoft.com/office/officeart/2005/8/layout/vList2"/>
    <dgm:cxn modelId="{ACB5E13A-0A61-4C76-BA16-18DD76039001}" type="presOf" srcId="{435A6F0B-0678-4B14-9A74-95D8C719D820}" destId="{1FC3E923-33DE-4134-9A11-A53F9A3A3E37}" srcOrd="0" destOrd="0" presId="urn:microsoft.com/office/officeart/2005/8/layout/vList2"/>
    <dgm:cxn modelId="{C519CA1B-E245-4DAF-AF05-C66944EBF434}" srcId="{8806EF14-8BD1-4024-A118-5BE8A189F619}" destId="{D1B19447-5730-43FA-865A-8892FA621A8C}" srcOrd="1" destOrd="0" parTransId="{BB7B1ABB-DADF-4420-824C-2D757B259827}" sibTransId="{46AD1E12-D702-4320-952D-CBBB4373FB16}"/>
    <dgm:cxn modelId="{DE3866E0-9D7E-4FAA-A8DC-2BF1FBE2B410}" type="presOf" srcId="{F0307EC1-1054-474A-AADE-BA20C28D13A4}" destId="{DDA2F338-792B-463A-9019-6FE4362CB18C}" srcOrd="0" destOrd="0" presId="urn:microsoft.com/office/officeart/2005/8/layout/vList2"/>
    <dgm:cxn modelId="{81B6639F-1A49-47AC-91BD-E9CB0864AFE6}" type="presOf" srcId="{5F2EE260-5803-4E0C-9E0F-2FBBF1D751DF}" destId="{8F6D1FA4-770F-456E-B020-CBF76B32C0D8}" srcOrd="0" destOrd="0" presId="urn:microsoft.com/office/officeart/2005/8/layout/vList2"/>
    <dgm:cxn modelId="{97461BBC-EBA3-4A4B-8CA9-7500758DD764}" type="presOf" srcId="{D1B19447-5730-43FA-865A-8892FA621A8C}" destId="{9BC051ED-12EA-4093-B56D-CCB6B7E38984}" srcOrd="0" destOrd="0" presId="urn:microsoft.com/office/officeart/2005/8/layout/vList2"/>
    <dgm:cxn modelId="{BD749C7B-8B1A-46F8-9D0F-BFD798869AAC}" type="presParOf" srcId="{1FD408EA-5218-45BC-8227-48E6DC2A6C47}" destId="{1FC3E923-33DE-4134-9A11-A53F9A3A3E37}" srcOrd="0" destOrd="0" presId="urn:microsoft.com/office/officeart/2005/8/layout/vList2"/>
    <dgm:cxn modelId="{2E86A551-F1A9-47FC-A74C-C28419C1AFAE}" type="presParOf" srcId="{1FD408EA-5218-45BC-8227-48E6DC2A6C47}" destId="{201FD74F-C3EA-4D34-9E06-3BA722873D75}" srcOrd="1" destOrd="0" presId="urn:microsoft.com/office/officeart/2005/8/layout/vList2"/>
    <dgm:cxn modelId="{2ACB1C2A-CBFC-460C-AC68-2A8BDEC1AF6A}" type="presParOf" srcId="{1FD408EA-5218-45BC-8227-48E6DC2A6C47}" destId="{9BC051ED-12EA-4093-B56D-CCB6B7E38984}" srcOrd="2" destOrd="0" presId="urn:microsoft.com/office/officeart/2005/8/layout/vList2"/>
    <dgm:cxn modelId="{5047C4CE-15E7-448A-8B6A-FF6AD02898C2}" type="presParOf" srcId="{1FD408EA-5218-45BC-8227-48E6DC2A6C47}" destId="{E29B02E3-F057-4A87-8DB9-E5031AFD1AF9}" srcOrd="3" destOrd="0" presId="urn:microsoft.com/office/officeart/2005/8/layout/vList2"/>
    <dgm:cxn modelId="{AA3B6D6B-0D7B-4AB6-B1ED-FA603CBADC0E}" type="presParOf" srcId="{1FD408EA-5218-45BC-8227-48E6DC2A6C47}" destId="{DDA2F338-792B-463A-9019-6FE4362CB18C}" srcOrd="4" destOrd="0" presId="urn:microsoft.com/office/officeart/2005/8/layout/vList2"/>
    <dgm:cxn modelId="{A07E8FEE-9A40-4E28-AC05-5802B8EE094E}" type="presParOf" srcId="{1FD408EA-5218-45BC-8227-48E6DC2A6C47}" destId="{4CA464D2-6B7B-4857-A9AB-4367C8272B4B}" srcOrd="5" destOrd="0" presId="urn:microsoft.com/office/officeart/2005/8/layout/vList2"/>
    <dgm:cxn modelId="{09929A8F-5AA2-4082-8BE2-AD29141214E4}" type="presParOf" srcId="{1FD408EA-5218-45BC-8227-48E6DC2A6C47}" destId="{8B114916-1E36-4E41-B21C-E39563E5786D}" srcOrd="6" destOrd="0" presId="urn:microsoft.com/office/officeart/2005/8/layout/vList2"/>
    <dgm:cxn modelId="{D04D5C80-83BF-4DB8-ABB8-68A2378E718E}" type="presParOf" srcId="{1FD408EA-5218-45BC-8227-48E6DC2A6C47}" destId="{AD580179-9572-4D3A-8D95-3EAF032D0435}" srcOrd="7" destOrd="0" presId="urn:microsoft.com/office/officeart/2005/8/layout/vList2"/>
    <dgm:cxn modelId="{FA0D8987-5F2C-4B11-BDB3-82AE63345A00}" type="presParOf" srcId="{1FD408EA-5218-45BC-8227-48E6DC2A6C47}" destId="{E17F2945-9564-4002-BDE4-6DFFF7144553}" srcOrd="8" destOrd="0" presId="urn:microsoft.com/office/officeart/2005/8/layout/vList2"/>
    <dgm:cxn modelId="{3638C9B7-C8D2-473C-AD69-D341CBE209C5}" type="presParOf" srcId="{1FD408EA-5218-45BC-8227-48E6DC2A6C47}" destId="{ED9BBB03-ADA1-4CCE-AF8B-1B04E20A6218}" srcOrd="9" destOrd="0" presId="urn:microsoft.com/office/officeart/2005/8/layout/vList2"/>
    <dgm:cxn modelId="{0AD072BB-8E5B-47A9-9614-5F090DC568E4}" type="presParOf" srcId="{1FD408EA-5218-45BC-8227-48E6DC2A6C47}" destId="{8F6D1FA4-770F-456E-B020-CBF76B32C0D8}" srcOrd="10" destOrd="0" presId="urn:microsoft.com/office/officeart/2005/8/layout/vList2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A734D-FB95-4633-A380-8015AB22BE59}">
      <dsp:nvSpPr>
        <dsp:cNvPr id="0" name=""/>
        <dsp:cNvSpPr/>
      </dsp:nvSpPr>
      <dsp:spPr>
        <a:xfrm>
          <a:off x="0" y="598953"/>
          <a:ext cx="104542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232DD-1503-4680-935C-AA2C1F096E5F}">
      <dsp:nvSpPr>
        <dsp:cNvPr id="0" name=""/>
        <dsp:cNvSpPr/>
      </dsp:nvSpPr>
      <dsp:spPr>
        <a:xfrm>
          <a:off x="482010" y="303753"/>
          <a:ext cx="7317997" cy="59040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03" tIns="0" rIns="27660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rgbClr val="002060"/>
              </a:solidFill>
              <a:sym typeface="Calibri" panose="020F0502020204030204" pitchFamily="34" charset="0"/>
            </a:rPr>
            <a:t>Руководитель</a:t>
          </a:r>
          <a:endParaRPr lang="ru-RU" sz="2000" kern="1200" dirty="0" smtClean="0">
            <a:solidFill>
              <a:srgbClr val="00206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2060"/>
            </a:solidFill>
          </a:endParaRPr>
        </a:p>
      </dsp:txBody>
      <dsp:txXfrm>
        <a:off x="510831" y="332574"/>
        <a:ext cx="7260355" cy="532758"/>
      </dsp:txXfrm>
    </dsp:sp>
    <dsp:sp modelId="{3185BE1E-24A2-453C-A412-C5BA6FF5746B}">
      <dsp:nvSpPr>
        <dsp:cNvPr id="0" name=""/>
        <dsp:cNvSpPr/>
      </dsp:nvSpPr>
      <dsp:spPr>
        <a:xfrm>
          <a:off x="0" y="1506153"/>
          <a:ext cx="104542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11069-0010-449F-A85E-3844A075D949}">
      <dsp:nvSpPr>
        <dsp:cNvPr id="0" name=""/>
        <dsp:cNvSpPr/>
      </dsp:nvSpPr>
      <dsp:spPr>
        <a:xfrm>
          <a:off x="522714" y="1210953"/>
          <a:ext cx="7317997" cy="59040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03" tIns="0" rIns="27660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Административная команда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551535" y="1239774"/>
        <a:ext cx="7260355" cy="532758"/>
      </dsp:txXfrm>
    </dsp:sp>
    <dsp:sp modelId="{F990460C-2FC8-4F97-8BEA-805D19A1E9EF}">
      <dsp:nvSpPr>
        <dsp:cNvPr id="0" name=""/>
        <dsp:cNvSpPr/>
      </dsp:nvSpPr>
      <dsp:spPr>
        <a:xfrm>
          <a:off x="0" y="2413354"/>
          <a:ext cx="104542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AC1B9-B422-4D1C-8EF7-8EFDB36CD7E8}">
      <dsp:nvSpPr>
        <dsp:cNvPr id="0" name=""/>
        <dsp:cNvSpPr/>
      </dsp:nvSpPr>
      <dsp:spPr>
        <a:xfrm>
          <a:off x="536283" y="2118153"/>
          <a:ext cx="7317997" cy="59040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03" tIns="0" rIns="27660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rgbClr val="002060"/>
              </a:solidFill>
              <a:sym typeface="Calibri" panose="020F0502020204030204" pitchFamily="34" charset="0"/>
            </a:rPr>
            <a:t>Рабочая группа Проекта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smtClean="0">
              <a:solidFill>
                <a:srgbClr val="002060"/>
              </a:solidFill>
              <a:sym typeface="Calibri" panose="020F0502020204030204" pitchFamily="34" charset="0"/>
            </a:rPr>
            <a:t>(представители от воспитателей, специалистов, родителей)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565104" y="2146974"/>
        <a:ext cx="7260355" cy="532758"/>
      </dsp:txXfrm>
    </dsp:sp>
    <dsp:sp modelId="{06BBB3DF-ED7E-437D-8002-B71F23255159}">
      <dsp:nvSpPr>
        <dsp:cNvPr id="0" name=""/>
        <dsp:cNvSpPr/>
      </dsp:nvSpPr>
      <dsp:spPr>
        <a:xfrm>
          <a:off x="0" y="3320553"/>
          <a:ext cx="104542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1DCFA-A7F7-451C-B334-2E22FD3A82B8}">
      <dsp:nvSpPr>
        <dsp:cNvPr id="0" name=""/>
        <dsp:cNvSpPr/>
      </dsp:nvSpPr>
      <dsp:spPr>
        <a:xfrm>
          <a:off x="522714" y="3025354"/>
          <a:ext cx="7317997" cy="59040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03" tIns="0" rIns="27660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rgbClr val="002060"/>
              </a:solidFill>
            </a:rPr>
            <a:t>Педагогический коллектив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551535" y="3054175"/>
        <a:ext cx="7260355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39824-AF92-4F66-996C-E518A183AA4B}">
      <dsp:nvSpPr>
        <dsp:cNvPr id="0" name=""/>
        <dsp:cNvSpPr/>
      </dsp:nvSpPr>
      <dsp:spPr>
        <a:xfrm>
          <a:off x="0" y="273584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96C15-5DAA-401F-B86B-14523EBF42CD}">
      <dsp:nvSpPr>
        <dsp:cNvPr id="0" name=""/>
        <dsp:cNvSpPr/>
      </dsp:nvSpPr>
      <dsp:spPr>
        <a:xfrm>
          <a:off x="511916" y="7904"/>
          <a:ext cx="10002677" cy="53136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Разработать стратегическую программу ЛРОС, направленную на развитие и социализацию детей в условиях инклюзивного образования. (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Где в ДОУ в ходе построения ЛРОС произойдут изменения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)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ea typeface="Times New Roman"/>
            <a:cs typeface="Times New Roman" pitchFamily="18" charset="0"/>
          </a:endParaRPr>
        </a:p>
      </dsp:txBody>
      <dsp:txXfrm>
        <a:off x="537855" y="33843"/>
        <a:ext cx="9950799" cy="479482"/>
      </dsp:txXfrm>
    </dsp:sp>
    <dsp:sp modelId="{AB04A589-E59F-40F4-8A93-564FCEF61AC7}">
      <dsp:nvSpPr>
        <dsp:cNvPr id="0" name=""/>
        <dsp:cNvSpPr/>
      </dsp:nvSpPr>
      <dsp:spPr>
        <a:xfrm>
          <a:off x="0" y="1090064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663A3-BE2B-4CE8-9E17-071EAC573916}">
      <dsp:nvSpPr>
        <dsp:cNvPr id="0" name=""/>
        <dsp:cNvSpPr/>
      </dsp:nvSpPr>
      <dsp:spPr>
        <a:xfrm>
          <a:off x="500620" y="824384"/>
          <a:ext cx="10012402" cy="53136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Создать организационные и управленческие возможности для увеличения доли творческой среды до 42%. (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Какие это будут изменения, от чего к чему переходим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)</a:t>
          </a:r>
        </a:p>
      </dsp:txBody>
      <dsp:txXfrm>
        <a:off x="526559" y="850323"/>
        <a:ext cx="9960524" cy="479482"/>
      </dsp:txXfrm>
    </dsp:sp>
    <dsp:sp modelId="{79EC58CA-6FFB-4C2D-BB69-8E12B0CB39B5}">
      <dsp:nvSpPr>
        <dsp:cNvPr id="0" name=""/>
        <dsp:cNvSpPr/>
      </dsp:nvSpPr>
      <dsp:spPr>
        <a:xfrm>
          <a:off x="0" y="1906544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049C0-6D19-4070-A7A7-D380741BAD28}">
      <dsp:nvSpPr>
        <dsp:cNvPr id="0" name=""/>
        <dsp:cNvSpPr/>
      </dsp:nvSpPr>
      <dsp:spPr>
        <a:xfrm>
          <a:off x="500620" y="1640864"/>
          <a:ext cx="10012402" cy="53136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Повысить: </a:t>
          </a:r>
          <a:r>
            <a:rPr lang="ru-RU" sz="1600" b="1" kern="1200" dirty="0" err="1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осознаваемость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, обобщенность, активность в целях создания возможностей для развития детей с различными образовательными потребностями. (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мы видим их воплощение в жизнь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)</a:t>
          </a:r>
        </a:p>
      </dsp:txBody>
      <dsp:txXfrm>
        <a:off x="526559" y="1666803"/>
        <a:ext cx="9960524" cy="479482"/>
      </dsp:txXfrm>
    </dsp:sp>
    <dsp:sp modelId="{473493C6-0F84-4CDD-B55F-30BB796C117D}">
      <dsp:nvSpPr>
        <dsp:cNvPr id="0" name=""/>
        <dsp:cNvSpPr/>
      </dsp:nvSpPr>
      <dsp:spPr>
        <a:xfrm>
          <a:off x="0" y="3070178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60388-54AD-4054-A9A4-3E0CF5FAD0BF}">
      <dsp:nvSpPr>
        <dsp:cNvPr id="0" name=""/>
        <dsp:cNvSpPr/>
      </dsp:nvSpPr>
      <dsp:spPr>
        <a:xfrm>
          <a:off x="494459" y="2457344"/>
          <a:ext cx="10010591" cy="878513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Создать условия и возможности для 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изменения 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отношений участников образовательной среды, посредством работы над компонентами: социальный, пространственно-предметный, технологический (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мы видим их воплощение в жизнь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)</a:t>
          </a:r>
        </a:p>
      </dsp:txBody>
      <dsp:txXfrm>
        <a:off x="537344" y="2500229"/>
        <a:ext cx="9924821" cy="792743"/>
      </dsp:txXfrm>
    </dsp:sp>
    <dsp:sp modelId="{9850A183-C1B2-48BE-A0D6-7C086D1FFB64}">
      <dsp:nvSpPr>
        <dsp:cNvPr id="0" name=""/>
        <dsp:cNvSpPr/>
      </dsp:nvSpPr>
      <dsp:spPr>
        <a:xfrm>
          <a:off x="0" y="3886658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554A4-EA8B-4E20-AE53-717ECB008F8C}">
      <dsp:nvSpPr>
        <dsp:cNvPr id="0" name=""/>
        <dsp:cNvSpPr/>
      </dsp:nvSpPr>
      <dsp:spPr>
        <a:xfrm>
          <a:off x="500620" y="3620978"/>
          <a:ext cx="10012402" cy="53136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Повысить качество взаимодействия педагогов с родителями и социумом за счет использования новых форм сотрудничества во благо ребенка. (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Какова последовательность этих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изменений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)</a:t>
          </a:r>
          <a:endParaRPr lang="ru-RU" sz="1600" b="1" kern="1200" dirty="0" smtClean="0">
            <a:solidFill>
              <a:schemeClr val="tx1"/>
            </a:solidFill>
            <a:latin typeface="Times New Roman" pitchFamily="18" charset="0"/>
            <a:ea typeface="Times New Roman"/>
            <a:cs typeface="Times New Roman" pitchFamily="18" charset="0"/>
          </a:endParaRPr>
        </a:p>
      </dsp:txBody>
      <dsp:txXfrm>
        <a:off x="526559" y="3646917"/>
        <a:ext cx="9960524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3E923-33DE-4134-9A11-A53F9A3A3E37}">
      <dsp:nvSpPr>
        <dsp:cNvPr id="0" name=""/>
        <dsp:cNvSpPr/>
      </dsp:nvSpPr>
      <dsp:spPr>
        <a:xfrm>
          <a:off x="0" y="200"/>
          <a:ext cx="10515600" cy="716072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Кадровые (политика мотивирования на изменение социального компонента)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4956" y="35156"/>
        <a:ext cx="10445688" cy="646160"/>
      </dsp:txXfrm>
    </dsp:sp>
    <dsp:sp modelId="{9BC051ED-12EA-4093-B56D-CCB6B7E38984}">
      <dsp:nvSpPr>
        <dsp:cNvPr id="0" name=""/>
        <dsp:cNvSpPr/>
      </dsp:nvSpPr>
      <dsp:spPr>
        <a:xfrm>
          <a:off x="0" y="726538"/>
          <a:ext cx="10515600" cy="716072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 Финансовые (бюджетные и привлеченные средства; участие в </a:t>
          </a:r>
          <a:r>
            <a:rPr lang="ru-RU" altLang="ru-RU" sz="1800" b="1" kern="1200" dirty="0" err="1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грантовых</a:t>
          </a: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 программах) </a:t>
          </a:r>
          <a:endParaRPr lang="ru-RU" altLang="ru-RU" sz="1800" b="1" kern="1200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sp:txBody>
      <dsp:txXfrm>
        <a:off x="34956" y="761494"/>
        <a:ext cx="10445688" cy="646160"/>
      </dsp:txXfrm>
    </dsp:sp>
    <dsp:sp modelId="{DDA2F338-792B-463A-9019-6FE4362CB18C}">
      <dsp:nvSpPr>
        <dsp:cNvPr id="0" name=""/>
        <dsp:cNvSpPr/>
      </dsp:nvSpPr>
      <dsp:spPr>
        <a:xfrm>
          <a:off x="0" y="1452876"/>
          <a:ext cx="10515600" cy="716072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rank Ruhl Hofshi" pitchFamily="50" charset="-79"/>
            </a:rPr>
            <a:t>Методические (обучение управленческой и педагогической команды по Программе </a:t>
          </a:r>
          <a:r>
            <a:rPr lang="ru-RU" altLang="ru-RU" sz="1800" b="1" kern="1200" dirty="0" smtClean="0">
              <a:solidFill>
                <a:srgbClr val="002060"/>
              </a:solidFill>
              <a:cs typeface="Frank Ruhl Hofshi" pitchFamily="50" charset="-79"/>
            </a:rPr>
            <a:t>развития личностного потенциала БФ «Вклад в будущее»!; использование образовательных технологий: 4К, технология позитивной социализации; УМК по ЛРОС</a:t>
          </a: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rank Ruhl Hofshi" pitchFamily="50" charset="-79"/>
            </a:rPr>
            <a:t>)</a:t>
          </a:r>
          <a:endParaRPr lang="ru-RU" altLang="ru-RU" sz="1800" b="1" kern="1200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  <a:cs typeface="Frank Ruhl Hofshi" pitchFamily="50" charset="-79"/>
          </a:endParaRPr>
        </a:p>
      </dsp:txBody>
      <dsp:txXfrm>
        <a:off x="34956" y="1487832"/>
        <a:ext cx="10445688" cy="646160"/>
      </dsp:txXfrm>
    </dsp:sp>
    <dsp:sp modelId="{8B114916-1E36-4E41-B21C-E39563E5786D}">
      <dsp:nvSpPr>
        <dsp:cNvPr id="0" name=""/>
        <dsp:cNvSpPr/>
      </dsp:nvSpPr>
      <dsp:spPr>
        <a:xfrm>
          <a:off x="0" y="2179214"/>
          <a:ext cx="10515600" cy="716072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 Административные (горизонтальные связи в управлении на основе принципа распределенного лидерства, мотивирование педагогического коллектива на участие в проекте )</a:t>
          </a:r>
          <a:endParaRPr lang="ru-RU" altLang="ru-RU" sz="1800" b="1" kern="1200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sp:txBody>
      <dsp:txXfrm>
        <a:off x="34956" y="2214170"/>
        <a:ext cx="10445688" cy="646160"/>
      </dsp:txXfrm>
    </dsp:sp>
    <dsp:sp modelId="{E17F2945-9564-4002-BDE4-6DFFF7144553}">
      <dsp:nvSpPr>
        <dsp:cNvPr id="0" name=""/>
        <dsp:cNvSpPr/>
      </dsp:nvSpPr>
      <dsp:spPr>
        <a:xfrm>
          <a:off x="0" y="2905552"/>
          <a:ext cx="10515600" cy="716072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Социальные (ресурсы социальных партнеров и социума пос. Курагино: </a:t>
          </a:r>
          <a:r>
            <a:rPr lang="ru-RU" altLang="ru-RU" sz="1800" b="1" kern="1200" dirty="0" smtClean="0">
              <a:solidFill>
                <a:srgbClr val="002060"/>
              </a:solidFill>
            </a:rPr>
            <a:t>музей, библиотека, Дом культуры, общеобразовательная и музыкальная школа, храм, пожарная часть, ГИБДД</a:t>
          </a: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) </a:t>
          </a:r>
          <a:endParaRPr lang="ru-RU" altLang="ru-RU" sz="1800" b="1" kern="1200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sp:txBody>
      <dsp:txXfrm>
        <a:off x="34956" y="2940508"/>
        <a:ext cx="10445688" cy="646160"/>
      </dsp:txXfrm>
    </dsp:sp>
    <dsp:sp modelId="{8F6D1FA4-770F-456E-B020-CBF76B32C0D8}">
      <dsp:nvSpPr>
        <dsp:cNvPr id="0" name=""/>
        <dsp:cNvSpPr/>
      </dsp:nvSpPr>
      <dsp:spPr>
        <a:xfrm>
          <a:off x="0" y="3631890"/>
          <a:ext cx="10515600" cy="716072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Сетевые ресурсы: </a:t>
          </a:r>
          <a:r>
            <a:rPr lang="ru-RU" altLang="ru-RU" sz="1800" b="1" kern="1200" dirty="0" smtClean="0">
              <a:solidFill>
                <a:srgbClr val="002060"/>
              </a:solidFill>
            </a:rPr>
            <a:t>Центр образования (реализация программ дополнительного образования), МБУК РДК, Детская школа искусств, спортшкола, включение в проекты, конкурсы, фестивали, события, работу инновационных площадок на уровне муниципалитета и края</a:t>
          </a: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) </a:t>
          </a:r>
          <a:endParaRPr lang="ru-RU" altLang="ru-RU" sz="1800" b="1" kern="1200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sp:txBody>
      <dsp:txXfrm>
        <a:off x="34956" y="3666846"/>
        <a:ext cx="10445688" cy="64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0.6758</cdr:x>
      <cdr:y>0.23693</cdr:y>
    </cdr:from>
    <cdr:to>
      <cdr:x>0.88662</cdr:x>
      <cdr:y>0.29277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52343" y="1061017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/>
            <a:t>Карьерная среда</a:t>
          </a:r>
        </a:p>
      </cdr:txBody>
    </cdr:sp>
  </cdr:relSizeAnchor>
  <cdr:relSizeAnchor xmlns:cdr="http://schemas.openxmlformats.org/drawingml/2006/chartDrawing">
    <cdr:from>
      <cdr:x>0.10973</cdr:x>
      <cdr:y>0.26924</cdr:y>
    </cdr:from>
    <cdr:to>
      <cdr:x>0.32056</cdr:x>
      <cdr:y>0.32508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6613" y="1205707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Творческая среда</a:t>
          </a:r>
        </a:p>
      </cdr:txBody>
    </cdr:sp>
  </cdr:relSizeAnchor>
  <cdr:relSizeAnchor xmlns:cdr="http://schemas.openxmlformats.org/drawingml/2006/chartDrawing">
    <cdr:from>
      <cdr:x>0.15971</cdr:x>
      <cdr:y>0.76112</cdr:y>
    </cdr:from>
    <cdr:to>
      <cdr:x>0.37053</cdr:x>
      <cdr:y>0.81695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7613" y="3408362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Безмятежная среда</a:t>
          </a:r>
        </a:p>
      </cdr:txBody>
    </cdr:sp>
  </cdr:relSizeAnchor>
  <cdr:relSizeAnchor xmlns:cdr="http://schemas.openxmlformats.org/drawingml/2006/chartDrawing">
    <cdr:from>
      <cdr:x>0.70473</cdr:x>
      <cdr:y>0.76909</cdr:y>
    </cdr:from>
    <cdr:to>
      <cdr:x>0.91555</cdr:x>
      <cdr:y>0.82493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72894" y="3444081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Догматическая среда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0.8372</cdr:x>
      <cdr:y>0.25343</cdr:y>
    </cdr:from>
    <cdr:to>
      <cdr:x>1</cdr:x>
      <cdr:y>0.546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6584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3050A-A1B2-4B21-A2F6-33B802EA6C92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513E-860D-4D0E-B46E-55519EDA3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11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9427-FA63-4747-95F2-23A5AD264DA8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41425"/>
            <a:ext cx="5940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394B-577D-4FB0-89DE-2AF9AB4E0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4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3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87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8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77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6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5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7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7" y="274640"/>
            <a:ext cx="2737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74640"/>
            <a:ext cx="801072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7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7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8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B5CD68E2-A912-44A7-B01E-4B0AA5B9D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2" y="374659"/>
            <a:ext cx="739386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4.png">
            <a:extLst>
              <a:ext uri="{FF2B5EF4-FFF2-40B4-BE49-F238E27FC236}">
                <a16:creationId xmlns="" xmlns:a16="http://schemas.microsoft.com/office/drawing/2014/main" id="{8A7BA998-7DED-47F9-B0DC-CB69D30EE4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12168188" cy="10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275">
            <a:extLst>
              <a:ext uri="{FF2B5EF4-FFF2-40B4-BE49-F238E27FC236}">
                <a16:creationId xmlns="" xmlns:a16="http://schemas.microsoft.com/office/drawing/2014/main" id="{2322F4C0-948B-42EE-9120-1040CC157B2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8860" y="1219200"/>
            <a:ext cx="11308387" cy="0"/>
          </a:xfrm>
          <a:prstGeom prst="line">
            <a:avLst/>
          </a:prstGeom>
          <a:noFill/>
          <a:ln w="12700">
            <a:solidFill>
              <a:srgbClr val="2297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5" name="Shape 203">
            <a:extLst>
              <a:ext uri="{FF2B5EF4-FFF2-40B4-BE49-F238E27FC236}">
                <a16:creationId xmlns="" xmlns:a16="http://schemas.microsoft.com/office/drawing/2014/main" id="{599DFFAF-32F0-41B0-AE73-4D7265BD5D87}"/>
              </a:ext>
            </a:extLst>
          </p:cNvPr>
          <p:cNvSpPr/>
          <p:nvPr userDrawn="1"/>
        </p:nvSpPr>
        <p:spPr>
          <a:xfrm>
            <a:off x="2283658" y="393708"/>
            <a:ext cx="2765305" cy="3200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defTabSz="457200" hangingPunct="0">
              <a:lnSpc>
                <a:spcPct val="80000"/>
              </a:lnSpc>
              <a:defRPr sz="2100" cap="all">
                <a:solidFill>
                  <a:srgbClr val="F69200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bg-BG" sz="1300" kern="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Развитие </a:t>
            </a:r>
            <a:r>
              <a:rPr lang="bg-BG" sz="1300" kern="0" cap="all" err="1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личностного</a:t>
            </a:r>
            <a:r>
              <a:rPr lang="bg-BG" sz="1300" kern="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 потенциала</a:t>
            </a:r>
            <a:endParaRPr sz="1300" kern="0" cap="all">
              <a:solidFill>
                <a:srgbClr val="424242"/>
              </a:solidFill>
              <a:latin typeface="Fedra Sans Pro Light" charset="0"/>
              <a:ea typeface="Fedra Sans Pro Light" charset="0"/>
              <a:cs typeface="Fedra Sans Pro Light" charset="0"/>
              <a:sym typeface="Fedra Sans Pro"/>
            </a:endParaRPr>
          </a:p>
        </p:txBody>
      </p:sp>
      <p:sp>
        <p:nvSpPr>
          <p:cNvPr id="6" name="Shape 207">
            <a:extLst>
              <a:ext uri="{FF2B5EF4-FFF2-40B4-BE49-F238E27FC236}">
                <a16:creationId xmlns="" xmlns:a16="http://schemas.microsoft.com/office/drawing/2014/main" id="{DA6EB133-E67F-46AF-905E-A7F74807FD8F}"/>
              </a:ext>
            </a:extLst>
          </p:cNvPr>
          <p:cNvSpPr/>
          <p:nvPr userDrawn="1"/>
        </p:nvSpPr>
        <p:spPr>
          <a:xfrm>
            <a:off x="5120779" y="372542"/>
            <a:ext cx="2849807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defTabSz="457200" hangingPunct="0">
              <a:defRPr/>
            </a:pPr>
            <a:r>
              <a:rPr lang="ru-RU" sz="1000" kern="0"/>
              <a:t>Программа повышения квалификации</a:t>
            </a:r>
            <a:endParaRPr lang="ru-RU" sz="1000" kern="0">
              <a:latin typeface="Fedra Sans Pro Light" charset="0"/>
              <a:ea typeface="Fedra Sans Pro Light" charset="0"/>
              <a:cs typeface="Fedra Sans Pro Light" charset="0"/>
            </a:endParaRPr>
          </a:p>
        </p:txBody>
      </p:sp>
      <p:sp>
        <p:nvSpPr>
          <p:cNvPr id="7" name="Shape 207">
            <a:extLst>
              <a:ext uri="{FF2B5EF4-FFF2-40B4-BE49-F238E27FC236}">
                <a16:creationId xmlns="" xmlns:a16="http://schemas.microsoft.com/office/drawing/2014/main" id="{CD84F68C-327F-49FA-AE8C-FA569EFE781E}"/>
              </a:ext>
            </a:extLst>
          </p:cNvPr>
          <p:cNvSpPr/>
          <p:nvPr userDrawn="1"/>
        </p:nvSpPr>
        <p:spPr>
          <a:xfrm>
            <a:off x="5144021" y="850908"/>
            <a:ext cx="2074507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defTabSz="457200" hangingPunct="0">
              <a:defRPr/>
            </a:pPr>
            <a:r>
              <a:rPr lang="uk-UA" sz="800" kern="0" err="1"/>
              <a:t>Управленческий</a:t>
            </a:r>
            <a:r>
              <a:rPr lang="uk-UA" sz="800" kern="0"/>
              <a:t> модуль</a:t>
            </a:r>
            <a:endParaRPr lang="ru-RU" sz="800" kern="0">
              <a:latin typeface="Fedra Sans Pro Light" charset="0"/>
              <a:ea typeface="Fedra Sans Pro Light" charset="0"/>
              <a:cs typeface="Fedra Sans Pro Light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A905428C-670D-43D2-855A-FC947E627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308" y="387359"/>
            <a:ext cx="815438" cy="6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6">
            <a:extLst>
              <a:ext uri="{FF2B5EF4-FFF2-40B4-BE49-F238E27FC236}">
                <a16:creationId xmlns="" xmlns:a16="http://schemas.microsoft.com/office/drawing/2014/main" id="{464BE815-E8B3-4874-93B6-19B3D4654B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89410" y="713326"/>
            <a:ext cx="747837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842485-0916-4382-8D3F-9726DEB56ECB}" type="slidenum">
              <a:rPr lang="ru-RU" altLang="ru-RU" smtClean="0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69200"/>
              </a:solidFill>
              <a:latin typeface="Fedra Sans Pro Light"/>
              <a:ea typeface="Fedra Sans Pro Light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90935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5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44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216899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34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7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22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6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91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59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2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09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496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9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09" y="2174875"/>
            <a:ext cx="5376397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35113"/>
            <a:ext cx="5378508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1271" y="2174875"/>
            <a:ext cx="5378508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7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1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6" cy="5853113"/>
          </a:xfrm>
        </p:spPr>
        <p:txBody>
          <a:bodyPr/>
          <a:lstStyle>
            <a:lvl1pPr>
              <a:defRPr sz="4259"/>
            </a:lvl1pPr>
            <a:lvl2pPr>
              <a:defRPr sz="3727"/>
            </a:lvl2pPr>
            <a:lvl3pPr>
              <a:defRPr sz="3193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35102"/>
            <a:ext cx="4003250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2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/>
          <a:lstStyle>
            <a:lvl1pPr marL="0" indent="0">
              <a:buNone/>
              <a:defRPr sz="4259"/>
            </a:lvl1pPr>
            <a:lvl2pPr marL="608449" indent="0">
              <a:buNone/>
              <a:defRPr sz="3727"/>
            </a:lvl2pPr>
            <a:lvl3pPr marL="1216899" indent="0">
              <a:buNone/>
              <a:defRPr sz="3193"/>
            </a:lvl3pPr>
            <a:lvl4pPr marL="1825348" indent="0">
              <a:buNone/>
              <a:defRPr sz="2661"/>
            </a:lvl4pPr>
            <a:lvl5pPr marL="2433798" indent="0">
              <a:buNone/>
              <a:defRPr sz="2661"/>
            </a:lvl5pPr>
            <a:lvl6pPr marL="3042247" indent="0">
              <a:buNone/>
              <a:defRPr sz="2661"/>
            </a:lvl6pPr>
            <a:lvl7pPr marL="3650698" indent="0">
              <a:buNone/>
              <a:defRPr sz="2661"/>
            </a:lvl7pPr>
            <a:lvl8pPr marL="4259147" indent="0">
              <a:buNone/>
              <a:defRPr sz="2661"/>
            </a:lvl8pPr>
            <a:lvl9pPr marL="4867597" indent="0">
              <a:buNone/>
              <a:defRPr sz="266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7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137A-C96D-4859-B220-D99CD37E62BD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1216899" rtl="0" eaLnBrk="1" latinLnBrk="0" hangingPunct="1"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7" indent="-456337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1pPr>
      <a:lvl2pPr marL="988730" indent="-380281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52112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12957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8023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47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92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337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82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4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7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2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6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1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59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0" y="1998827"/>
            <a:ext cx="1216660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sz="3600" b="1" dirty="0" smtClean="0">
                <a:solidFill>
                  <a:schemeClr val="bg1"/>
                </a:solidFill>
                <a:latin typeface="Fedra Sans Pro Book"/>
              </a:rPr>
              <a:t>Концепция проекта</a:t>
            </a:r>
          </a:p>
          <a:p>
            <a:pPr algn="ctr" eaLnBrk="1"/>
            <a:r>
              <a:rPr lang="ru-RU" sz="3600" b="1" dirty="0" smtClean="0">
                <a:solidFill>
                  <a:schemeClr val="bg1"/>
                </a:solidFill>
                <a:latin typeface="Fedra Sans Pro Book"/>
              </a:rPr>
              <a:t>Развитие личностного потенциала участников образовательных отношений</a:t>
            </a:r>
            <a:endParaRPr lang="ru-RU" sz="3600" b="1" cap="all" dirty="0">
              <a:solidFill>
                <a:schemeClr val="bg1"/>
              </a:solidFill>
              <a:latin typeface="Fedra Sans Pro Book"/>
              <a:ea typeface="Fedra Sans Pro Light" charset="0"/>
              <a:cs typeface="Fedra Sans Pro Light" charset="0"/>
              <a:sym typeface="Fedra Sans Pro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7941482" y="4643446"/>
            <a:ext cx="2976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400" b="1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24 мая 2022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214818"/>
            <a:ext cx="85215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  <a:latin typeface="Fedra Sans Pro Book"/>
              </a:rPr>
              <a:t>Авторы: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Л.И. Моисеенко – заведующий ДОУ,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Т.В. </a:t>
            </a:r>
            <a:r>
              <a:rPr lang="ru-RU" sz="2400" dirty="0" err="1" smtClean="0">
                <a:solidFill>
                  <a:schemeClr val="bg1"/>
                </a:solidFill>
                <a:latin typeface="Fedra Sans Pro Book"/>
              </a:rPr>
              <a:t>Чернобаева</a:t>
            </a:r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 – заместитель заведующего по ВОР,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Н.В. Синькова – педагог-психолог</a:t>
            </a:r>
            <a:endParaRPr lang="ru-RU" sz="2400" dirty="0">
              <a:solidFill>
                <a:schemeClr val="bg1"/>
              </a:solidFill>
              <a:latin typeface="Fedra Sans Pro Boo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9120" y="1332339"/>
            <a:ext cx="8815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dirty="0">
                <a:solidFill>
                  <a:prstClr val="white"/>
                </a:solidFill>
                <a:latin typeface="Fedra Sans Pro Book"/>
              </a:rPr>
              <a:t>муниципальное </a:t>
            </a:r>
            <a:r>
              <a:rPr lang="ru-RU" dirty="0" smtClean="0">
                <a:solidFill>
                  <a:prstClr val="white"/>
                </a:solidFill>
                <a:latin typeface="Fedra Sans Pro Book"/>
              </a:rPr>
              <a:t>бюджетное дошкольное </a:t>
            </a:r>
            <a:r>
              <a:rPr lang="ru-RU" dirty="0">
                <a:solidFill>
                  <a:prstClr val="white"/>
                </a:solidFill>
                <a:latin typeface="Fedra Sans Pro Book"/>
              </a:rPr>
              <a:t>общеобразовательное учреждение</a:t>
            </a:r>
          </a:p>
          <a:p>
            <a:pPr algn="ctr"/>
            <a:r>
              <a:rPr lang="ru-RU" dirty="0" err="1" smtClean="0">
                <a:solidFill>
                  <a:prstClr val="white"/>
                </a:solidFill>
                <a:latin typeface="Fedra Sans Pro Book"/>
              </a:rPr>
              <a:t>Курагинский</a:t>
            </a:r>
            <a:r>
              <a:rPr lang="ru-RU" dirty="0" smtClean="0">
                <a:solidFill>
                  <a:prstClr val="white"/>
                </a:solidFill>
                <a:latin typeface="Fedra Sans Pro Book"/>
              </a:rPr>
              <a:t> детский </a:t>
            </a:r>
            <a:r>
              <a:rPr lang="ru-RU" dirty="0">
                <a:solidFill>
                  <a:prstClr val="white"/>
                </a:solidFill>
                <a:latin typeface="Fedra Sans Pro Book"/>
              </a:rPr>
              <a:t>сад </a:t>
            </a:r>
            <a:r>
              <a:rPr lang="ru-RU" dirty="0" smtClean="0">
                <a:solidFill>
                  <a:prstClr val="white"/>
                </a:solidFill>
                <a:latin typeface="Fedra Sans Pro Book"/>
              </a:rPr>
              <a:t>№ 8 «Лесная сказка» комбинированного вида</a:t>
            </a:r>
            <a:endParaRPr lang="ru-RU" dirty="0">
              <a:solidFill>
                <a:prstClr val="white"/>
              </a:solidFill>
              <a:latin typeface="Fedra Sans Pro Book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40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lc="http://schemas.openxmlformats.org/drawingml/2006/lockedCanvas" id="{00000000-0008-0000-01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330175"/>
              </p:ext>
            </p:extLst>
          </p:nvPr>
        </p:nvGraphicFramePr>
        <p:xfrm>
          <a:off x="323454" y="3573016"/>
          <a:ext cx="57606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lc="http://schemas.openxmlformats.org/drawingml/2006/lockedCanvas" id="{00000000-0008-0000-01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842077"/>
              </p:ext>
            </p:extLst>
          </p:nvPr>
        </p:nvGraphicFramePr>
        <p:xfrm>
          <a:off x="6012086" y="3501008"/>
          <a:ext cx="597666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lc="http://schemas.openxmlformats.org/drawingml/2006/lockedCanvas" id="{00000000-0008-0000-01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510746"/>
              </p:ext>
            </p:extLst>
          </p:nvPr>
        </p:nvGraphicFramePr>
        <p:xfrm>
          <a:off x="6156102" y="476672"/>
          <a:ext cx="5832648" cy="305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lc="http://schemas.openxmlformats.org/drawingml/2006/lockedCanvas" id="{00000000-0008-0000-01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930538"/>
              </p:ext>
            </p:extLst>
          </p:nvPr>
        </p:nvGraphicFramePr>
        <p:xfrm>
          <a:off x="251446" y="476672"/>
          <a:ext cx="5616624" cy="312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147990" y="1052736"/>
            <a:ext cx="20162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Данные педагогической диагностики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78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913160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</a:t>
            </a: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Исследования </a:t>
            </a: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 ОО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0283" y="2010248"/>
            <a:ext cx="11211863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5115" y="1434184"/>
            <a:ext cx="4320480" cy="5760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Векторная модель образовательной среды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0" t="19945" r="3941" b="2100"/>
          <a:stretch>
            <a:fillRect/>
          </a:stretch>
        </p:blipFill>
        <p:spPr bwMode="auto">
          <a:xfrm>
            <a:off x="1007123" y="2170775"/>
            <a:ext cx="4248472" cy="334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72126" y="4725143"/>
            <a:ext cx="5328592" cy="12629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Степень активности использования личностью возможностей для своего развития в различных типах образовательной </a:t>
            </a:r>
            <a:r>
              <a:rPr lang="ru-RU" sz="1600" b="1" i="1" dirty="0" smtClean="0">
                <a:solidFill>
                  <a:schemeClr val="tx1"/>
                </a:solidFill>
              </a:rPr>
              <a:t>среды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0263" y="5679127"/>
            <a:ext cx="4552205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Спектр моделей образовательных сред </a:t>
            </a:r>
            <a:endParaRPr lang="ru-RU" sz="1600" b="1" i="1" dirty="0"/>
          </a:p>
          <a:p>
            <a:pPr algn="ctr"/>
            <a:r>
              <a:rPr lang="ru-RU" sz="1600" b="1" i="1" dirty="0"/>
              <a:t> 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06" y="1556792"/>
            <a:ext cx="4248150" cy="30384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Стрелка вверх 24"/>
          <p:cNvSpPr>
            <a:spLocks noChangeArrowheads="1"/>
          </p:cNvSpPr>
          <p:nvPr/>
        </p:nvSpPr>
        <p:spPr bwMode="auto">
          <a:xfrm rot="1513190">
            <a:off x="8706087" y="2173027"/>
            <a:ext cx="484188" cy="1144588"/>
          </a:xfrm>
          <a:prstGeom prst="upArrow">
            <a:avLst>
              <a:gd name="adj1" fmla="val 34269"/>
              <a:gd name="adj2" fmla="val 50048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трелка вверх 24"/>
          <p:cNvSpPr>
            <a:spLocks noChangeArrowheads="1"/>
          </p:cNvSpPr>
          <p:nvPr/>
        </p:nvSpPr>
        <p:spPr bwMode="auto">
          <a:xfrm rot="1513190">
            <a:off x="2853261" y="2793926"/>
            <a:ext cx="484188" cy="1144588"/>
          </a:xfrm>
          <a:prstGeom prst="upArrow">
            <a:avLst>
              <a:gd name="adj1" fmla="val 34269"/>
              <a:gd name="adj2" fmla="val 50048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1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0283" y="2010248"/>
            <a:ext cx="11211863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79838" y="2010248"/>
            <a:ext cx="121681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72948" y="980728"/>
            <a:ext cx="5523231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sz="20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мониторинга образовательной среды </a:t>
            </a:r>
            <a:r>
              <a:rPr lang="ru-RU" sz="20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(</a:t>
            </a:r>
            <a:r>
              <a:rPr lang="ru-RU" sz="20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количественные </a:t>
            </a:r>
            <a:r>
              <a:rPr lang="ru-RU" sz="20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параметры)</a:t>
            </a:r>
            <a:endParaRPr lang="ru-RU" sz="2000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948" y="3861048"/>
            <a:ext cx="3290984" cy="334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309088"/>
              </p:ext>
            </p:extLst>
          </p:nvPr>
        </p:nvGraphicFramePr>
        <p:xfrm>
          <a:off x="134932" y="-180252"/>
          <a:ext cx="11457214" cy="841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852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782757"/>
              </p:ext>
            </p:extLst>
          </p:nvPr>
        </p:nvGraphicFramePr>
        <p:xfrm>
          <a:off x="2555702" y="1691406"/>
          <a:ext cx="6123781" cy="500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-97088" y="800316"/>
            <a:ext cx="12166603" cy="128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sz="21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мониторинга образовательной </a:t>
            </a:r>
            <a:r>
              <a:rPr lang="ru-RU" sz="21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 МБДОУ №8 «Лесная сказка» количественные </a:t>
            </a:r>
            <a:r>
              <a:rPr lang="ru-RU" sz="21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параметры, </a:t>
            </a:r>
            <a:r>
              <a:rPr lang="ru-RU" sz="2100" b="1" u="sng" cap="all" dirty="0">
                <a:solidFill>
                  <a:srgbClr val="C00000"/>
                </a:solidFill>
                <a:latin typeface="Fedra Sans Pro Book" panose="020B0504040000020004" pitchFamily="34" charset="0"/>
                <a:ea typeface="Fedra Sans Pro Light" charset="0"/>
              </a:rPr>
              <a:t>среднее значение </a:t>
            </a:r>
            <a:r>
              <a:rPr lang="ru-RU" sz="21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по </a:t>
            </a:r>
            <a:r>
              <a:rPr lang="ru-RU" sz="21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четырем </a:t>
            </a:r>
            <a:r>
              <a:rPr lang="ru-RU" sz="21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группам </a:t>
            </a:r>
            <a:r>
              <a:rPr lang="ru-RU" sz="21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экспертов</a:t>
            </a:r>
            <a:endParaRPr lang="ru-RU" sz="2100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b="1" i="1" dirty="0"/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0283" y="2010248"/>
            <a:ext cx="11211863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79838" y="2010248"/>
            <a:ext cx="121681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91840" y="2552986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76585" y="411039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47990" y="465313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16142" y="353727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67870" y="4087776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892609" y="4869160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913160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</a:t>
            </a:r>
            <a:r>
              <a:rPr lang="ru-RU" altLang="ru-RU" sz="36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Исследования </a:t>
            </a:r>
            <a:r>
              <a:rPr lang="ru-RU" altLang="ru-RU" sz="36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 ОО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0283" y="2010248"/>
            <a:ext cx="11211863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478" y="1556792"/>
            <a:ext cx="11052668" cy="436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180340">
              <a:spcAft>
                <a:spcPts val="0"/>
              </a:spcAf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низкие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показатели</a:t>
            </a:r>
          </a:p>
          <a:p>
            <a:pPr marL="457200" lvl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Когерентность (согласованность),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безопасность, устойчивость – не включаются в проект по изменениям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Социальная активность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обобщенность,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осознаваемость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включаются в изменения посредством проекта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180340" algn="r">
              <a:spcAft>
                <a:spcPts val="0"/>
              </a:spcAft>
            </a:pPr>
            <a:r>
              <a:rPr lang="ru-RU" sz="24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Наиболее </a:t>
            </a: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высокие показатели </a:t>
            </a:r>
          </a:p>
          <a:p>
            <a:pPr marL="457200" indent="-457200" algn="r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Широта </a:t>
            </a:r>
          </a:p>
          <a:p>
            <a:pPr marL="457200" lvl="0" indent="-457200" algn="r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Эмоциональность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r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Структурированность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1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913160"/>
            <a:ext cx="12166603" cy="11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выводы из проведенного анализа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Исследования </a:t>
            </a: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 ОО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251447" y="1476304"/>
            <a:ext cx="11438578" cy="458062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3200" i="1" u="sng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i="1" u="sng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Краткие выводы</a:t>
            </a: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Тип среды:  </a:t>
            </a:r>
            <a:r>
              <a:rPr lang="ru-RU" altLang="ru-RU" sz="2800" b="1" i="1" dirty="0" err="1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карьерно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-творческий</a:t>
            </a: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Характерен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низкий уровень свободы и активности при преобладании зависимости и пассивности</a:t>
            </a:r>
            <a:r>
              <a:rPr lang="ru-RU" altLang="ru-RU" sz="3200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.</a:t>
            </a: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Мотивация больше </a:t>
            </a:r>
            <a:r>
              <a:rPr lang="ru-RU" altLang="ru-RU" sz="2800" b="1" i="1" dirty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внешняя, чем внутренняя,  а выбор мнимый, т.к.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педагогом заданы </a:t>
            </a:r>
            <a:r>
              <a:rPr lang="ru-RU" altLang="ru-RU" sz="2800" b="1" i="1" dirty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определенные рамки</a:t>
            </a:r>
            <a:endParaRPr lang="ru-RU" altLang="ru-RU" sz="2800" b="1" i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3600" b="1" i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требуется работа с компонентами образовательной среды </a:t>
            </a: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(</a:t>
            </a:r>
            <a:r>
              <a:rPr lang="ru-RU" altLang="ru-RU" sz="2800" b="1" i="1" dirty="0" err="1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осознаваемость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, обобщённость, активность) </a:t>
            </a:r>
            <a:endParaRPr lang="ru-RU" altLang="ru-RU" sz="2800" b="1" i="1" dirty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5690329" y="4994392"/>
            <a:ext cx="787529" cy="249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71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848598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КЛЮЧЕВОЕ противоречие:</a:t>
            </a: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179438" y="1347196"/>
            <a:ext cx="11809312" cy="49621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buClr>
                <a:srgbClr val="F69200"/>
              </a:buClr>
              <a:buSzPct val="100000"/>
            </a:pPr>
            <a:endParaRPr lang="ru-RU" altLang="ru-RU" sz="2400" b="1" kern="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  <a:sym typeface="Calibri" panose="020F050202020403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0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Существующее </a:t>
            </a:r>
            <a:r>
              <a:rPr lang="ru-RU" sz="20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в </a:t>
            </a:r>
            <a:r>
              <a:rPr lang="ru-RU" sz="20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МБДОУ </a:t>
            </a:r>
            <a:r>
              <a:rPr lang="ru-RU" sz="2000" b="1" cap="all" dirty="0" err="1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Курагинский</a:t>
            </a:r>
            <a:r>
              <a:rPr lang="ru-RU" sz="20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 детский сад №8 «Лесная сказка»  </a:t>
            </a:r>
            <a:endParaRPr lang="ru-RU" sz="2000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образовательная </a:t>
            </a: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среда </a:t>
            </a:r>
            <a:r>
              <a:rPr lang="ru-RU" sz="2400" b="1" u="sng" cap="all" dirty="0" err="1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карьерно</a:t>
            </a:r>
            <a:r>
              <a:rPr lang="ru-RU" sz="2400" b="1" u="sng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-творческого </a:t>
            </a:r>
            <a:r>
              <a:rPr lang="ru-RU" sz="24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типа  способствует развитию активности, но и </a:t>
            </a: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зависимости </a:t>
            </a:r>
            <a:r>
              <a:rPr lang="ru-RU" sz="24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детей, </a:t>
            </a: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способствует формированию зависимого и пассивного </a:t>
            </a:r>
            <a:r>
              <a:rPr lang="ru-RU" sz="24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ребёнка, а </a:t>
            </a: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значит, требует изменения компонентов образовательной </a:t>
            </a:r>
            <a:r>
              <a:rPr lang="ru-RU" sz="24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 и смещения вектора модальности качественно – содержательной характеристики образовательной среды в творческую среду свободной активности.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046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478" y="980728"/>
            <a:ext cx="110892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ПРОБЛЕМА на решение которой направлен проект: изменение компонентов образовательной среды.</a:t>
            </a:r>
          </a:p>
          <a:p>
            <a:r>
              <a:rPr lang="ru-RU" sz="2400" dirty="0" smtClean="0"/>
              <a:t>Решение: </a:t>
            </a:r>
          </a:p>
          <a:p>
            <a:r>
              <a:rPr lang="ru-RU" sz="2400" dirty="0" smtClean="0"/>
              <a:t>– выстраивание </a:t>
            </a:r>
            <a:r>
              <a:rPr lang="ru-RU" sz="2400" dirty="0"/>
              <a:t>ЛРОС для развития </a:t>
            </a:r>
            <a:r>
              <a:rPr lang="ru-RU" sz="2400" dirty="0" smtClean="0"/>
              <a:t>«западающих» качественных </a:t>
            </a:r>
            <a:r>
              <a:rPr lang="ru-RU" sz="2400" dirty="0"/>
              <a:t>характеристик </a:t>
            </a:r>
            <a:r>
              <a:rPr lang="ru-RU" sz="2400" dirty="0" smtClean="0"/>
              <a:t>среды</a:t>
            </a:r>
            <a:r>
              <a:rPr lang="ru-RU" sz="2400" dirty="0"/>
              <a:t>: ОСОЗНАВАЕМОСТЬ, ОБОБЩЕННОСТЬ, </a:t>
            </a:r>
            <a:r>
              <a:rPr lang="ru-RU" sz="2400" dirty="0" smtClean="0"/>
              <a:t>АКТИВНОСТЬ </a:t>
            </a:r>
            <a:r>
              <a:rPr lang="ru-RU" sz="2400" dirty="0"/>
              <a:t>и перевода ее с уровня «условия» на уровень «возможности</a:t>
            </a:r>
            <a:r>
              <a:rPr lang="ru-RU" sz="2400" dirty="0" smtClean="0"/>
              <a:t>»;</a:t>
            </a:r>
            <a:endParaRPr lang="ru-RU" sz="2400" dirty="0"/>
          </a:p>
          <a:p>
            <a:r>
              <a:rPr lang="ru-RU" sz="2400" dirty="0" smtClean="0"/>
              <a:t>- тренинг личностного роста педагогов по </a:t>
            </a:r>
            <a:r>
              <a:rPr lang="ru-RU" sz="2400" dirty="0"/>
              <a:t>программе "Социально-эмоциональное развитие </a:t>
            </a:r>
            <a:r>
              <a:rPr lang="ru-RU" sz="2400" dirty="0" smtClean="0"/>
              <a:t>детей» </a:t>
            </a:r>
            <a:r>
              <a:rPr lang="ru-RU" sz="2400" dirty="0"/>
              <a:t>через обучение </a:t>
            </a:r>
            <a:r>
              <a:rPr lang="ru-RU" sz="2400" dirty="0" smtClean="0"/>
              <a:t>по Программе </a:t>
            </a:r>
            <a:r>
              <a:rPr lang="ru-RU" sz="2400" dirty="0"/>
              <a:t>развития личностного потенциала БФ «Вклад в будущее</a:t>
            </a:r>
            <a:r>
              <a:rPr lang="ru-RU" sz="2400" dirty="0" smtClean="0"/>
              <a:t>»!, ПОС;</a:t>
            </a:r>
          </a:p>
          <a:p>
            <a:r>
              <a:rPr lang="ru-RU" sz="2400" dirty="0" smtClean="0"/>
              <a:t>- применение технологий ненасильственного общения, обеспечивающих развитие личностного потенциала дошкольников;</a:t>
            </a:r>
            <a:endParaRPr lang="ru-RU" sz="2400" dirty="0"/>
          </a:p>
          <a:p>
            <a:r>
              <a:rPr lang="ru-RU" sz="2400" dirty="0" smtClean="0"/>
              <a:t>- реализация </a:t>
            </a:r>
            <a:r>
              <a:rPr lang="ru-RU" sz="2400" dirty="0"/>
              <a:t>УМК "Социально-эмоциональное развитие детей дошкольного </a:t>
            </a:r>
            <a:r>
              <a:rPr lang="ru-RU" sz="2400" dirty="0" smtClean="0"/>
              <a:t>возраста» с привлечением родителей.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13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4108" y="1465342"/>
            <a:ext cx="77300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Глобальная  цель-результат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3534" y="2599415"/>
            <a:ext cx="10731160" cy="24006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Превращение </a:t>
            </a:r>
            <a:r>
              <a:rPr lang="ru-RU" sz="22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 условий в среду возможностей для всех участников образовательных </a:t>
            </a:r>
            <a:r>
              <a:rPr lang="ru-RU" sz="22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отношений.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ЛРОС </a:t>
            </a:r>
            <a:r>
              <a:rPr lang="ru-RU" sz="2200" b="1" i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творческого типа в </a:t>
            </a:r>
            <a:r>
              <a:rPr lang="ru-RU" sz="2200" b="1" i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группах, согласно диагностики педагогов на входе в проект, создана от 26,7% до 36,8 % </a:t>
            </a:r>
            <a:r>
              <a:rPr lang="ru-RU" sz="2000" b="1" i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(независимо </a:t>
            </a:r>
            <a:r>
              <a:rPr lang="ru-RU" sz="2000" b="1" i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от профессионального уровня педагогов</a:t>
            </a:r>
            <a:r>
              <a:rPr lang="ru-RU" sz="2000" b="1" i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), через три года работы в проекте повысить долю творческой среды до 42 %.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b="1" i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94" y="4967280"/>
            <a:ext cx="403244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574" y="5731515"/>
            <a:ext cx="6559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Каскадные четыре цели проекта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189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478" y="764704"/>
            <a:ext cx="115932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42D"/>
                </a:solidFill>
              </a:rPr>
              <a:t>ЦЕЛИ ПРОЕКТА (1)</a:t>
            </a:r>
          </a:p>
          <a:p>
            <a:r>
              <a:rPr lang="ru-RU" sz="2800" dirty="0" smtClean="0"/>
              <a:t>Ключевая </a:t>
            </a:r>
            <a:r>
              <a:rPr lang="ru-RU" sz="2800" dirty="0"/>
              <a:t>цель проекта – Превращение среды условий в среду возможностей для всех участников образовательных </a:t>
            </a:r>
            <a:r>
              <a:rPr lang="ru-RU" sz="2800" dirty="0" smtClean="0"/>
              <a:t>отношений. </a:t>
            </a:r>
          </a:p>
          <a:p>
            <a:r>
              <a:rPr lang="ru-RU" sz="2800" dirty="0" smtClean="0"/>
              <a:t>Увеличение </a:t>
            </a:r>
            <a:r>
              <a:rPr lang="ru-RU" sz="2800" dirty="0"/>
              <a:t>доли «творческой» среды </a:t>
            </a:r>
            <a:r>
              <a:rPr lang="ru-RU" sz="2800" dirty="0" smtClean="0"/>
              <a:t>до 42% внутри </a:t>
            </a:r>
            <a:r>
              <a:rPr lang="ru-RU" sz="2800" dirty="0"/>
              <a:t>учреждения, за счет уменьшения доли «карьерной» и «догматической» среды, планомерного повышения показателей параметров: степени </a:t>
            </a:r>
            <a:r>
              <a:rPr lang="ru-RU" sz="2800" dirty="0" err="1"/>
              <a:t>осознаваемости</a:t>
            </a:r>
            <a:r>
              <a:rPr lang="ru-RU" sz="2800" dirty="0"/>
              <a:t>, обобщенности, </a:t>
            </a:r>
            <a:r>
              <a:rPr lang="ru-RU" sz="2800" dirty="0" smtClean="0"/>
              <a:t>активности среды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043" y="1225689"/>
            <a:ext cx="133176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Название проекта: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«Изменение среды условий на среду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возможностей»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Изменение позиции педагога для развития: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</a:rPr>
              <a:t> эмоционального интеллекта детей, в том числе детей с ОВЗ,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</a:rPr>
              <a:t>приобретение </a:t>
            </a:r>
            <a:r>
              <a:rPr lang="ru-RU" sz="3200" b="1" dirty="0">
                <a:solidFill>
                  <a:schemeClr val="bg1"/>
                </a:solidFill>
              </a:rPr>
              <a:t>первоначального опыта общения в социуме, укрепление веры в себя, достижение </a:t>
            </a:r>
            <a:r>
              <a:rPr lang="ru-RU" sz="3200" b="1" dirty="0" smtClean="0">
                <a:solidFill>
                  <a:schemeClr val="bg1"/>
                </a:solidFill>
              </a:rPr>
              <a:t>успеха;</a:t>
            </a:r>
            <a:endParaRPr lang="ru-RU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</a:rPr>
              <a:t>простых навыков </a:t>
            </a:r>
            <a:r>
              <a:rPr lang="ru-RU" sz="3200" b="1" dirty="0" err="1" smtClean="0">
                <a:solidFill>
                  <a:schemeClr val="bg1"/>
                </a:solidFill>
              </a:rPr>
              <a:t>саморегуляции</a:t>
            </a:r>
            <a:r>
              <a:rPr lang="ru-RU" sz="3200" b="1" dirty="0" smtClean="0">
                <a:solidFill>
                  <a:schemeClr val="bg1"/>
                </a:solidFill>
              </a:rPr>
              <a:t>, умения делать выбор.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1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494" y="1412776"/>
            <a:ext cx="113052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Fedra Sans Pro Light"/>
              </a:rPr>
              <a:t>Превращение среды условий в среду возможностей для всех участников образовательных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отношений:</a:t>
            </a:r>
            <a:endParaRPr lang="ru-RU" dirty="0">
              <a:solidFill>
                <a:srgbClr val="000000"/>
              </a:solidFill>
              <a:latin typeface="Fedra Sans Pro Light"/>
            </a:endParaRPr>
          </a:p>
          <a:p>
            <a:r>
              <a:rPr lang="ru-RU" u="sng" dirty="0" smtClean="0">
                <a:solidFill>
                  <a:srgbClr val="000000"/>
                </a:solidFill>
                <a:latin typeface="Fedra Sans Pro Light"/>
              </a:rPr>
              <a:t>Воспитанникам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 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– приобретение первоначального опыта общения в социуме, укрепление веры в себя,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знакомство с традициями детского сада и принятие их как ценности.</a:t>
            </a:r>
            <a:endParaRPr lang="ru-RU" dirty="0">
              <a:solidFill>
                <a:srgbClr val="000000"/>
              </a:solidFill>
              <a:latin typeface="Fedra Sans Pro Light"/>
            </a:endParaRPr>
          </a:p>
          <a:p>
            <a:r>
              <a:rPr lang="ru-RU" u="sng" dirty="0">
                <a:solidFill>
                  <a:srgbClr val="000000"/>
                </a:solidFill>
                <a:latin typeface="Fedra Sans Pro Light"/>
              </a:rPr>
              <a:t>Педагогам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– включение в концепцию деятельности педагогов традиций группы и детского сада как социально значимого 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продукта;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самостоятельный 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выбор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способов решения поставленных задач, 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осознанный выбор времени, места, партнёров в деятельности.</a:t>
            </a:r>
          </a:p>
          <a:p>
            <a:r>
              <a:rPr lang="ru-RU" u="sng" dirty="0">
                <a:solidFill>
                  <a:srgbClr val="000000"/>
                </a:solidFill>
                <a:latin typeface="Fedra Sans Pro Light"/>
              </a:rPr>
              <a:t>Родителям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– проявление инициативы в проведении социально значимых мероприятиях ДОУ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.</a:t>
            </a:r>
          </a:p>
          <a:p>
            <a:r>
              <a:rPr lang="ru-RU" u="sng" dirty="0">
                <a:solidFill>
                  <a:srgbClr val="000000"/>
                </a:solidFill>
                <a:latin typeface="Fedra Sans Pro Light"/>
              </a:rPr>
              <a:t>Администрации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 – </a:t>
            </a:r>
            <a:r>
              <a:rPr lang="ru-RU" dirty="0" err="1" smtClean="0">
                <a:solidFill>
                  <a:srgbClr val="000000"/>
                </a:solidFill>
                <a:latin typeface="Fedra Sans Pro Light"/>
              </a:rPr>
              <a:t>координированность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 действий по достижению образовательных задач всех участников образовательных отношений, повышение имиджа детского сада.</a:t>
            </a:r>
            <a:endParaRPr lang="ru-RU" dirty="0">
              <a:solidFill>
                <a:srgbClr val="000000"/>
              </a:solidFill>
              <a:latin typeface="Fedra Sans Pro Light"/>
            </a:endParaRPr>
          </a:p>
          <a:p>
            <a:r>
              <a:rPr lang="ru-RU" u="sng" dirty="0">
                <a:solidFill>
                  <a:srgbClr val="000000"/>
                </a:solidFill>
                <a:latin typeface="Fedra Sans Pro Light"/>
              </a:rPr>
              <a:t>Образовательной организации 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–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сохранение и трансляция традиций детского сада в рамках ценностных ориентиров, наличие концепции деятельности.</a:t>
            </a:r>
            <a:endParaRPr lang="ru-RU" dirty="0">
              <a:solidFill>
                <a:srgbClr val="000000"/>
              </a:solidFill>
              <a:latin typeface="Fedra Sans Pro Light"/>
            </a:endParaRPr>
          </a:p>
          <a:p>
            <a:r>
              <a:rPr lang="ru-RU" u="sng" dirty="0" smtClean="0">
                <a:solidFill>
                  <a:srgbClr val="000000"/>
                </a:solidFill>
                <a:latin typeface="Fedra Sans Pro Light"/>
              </a:rPr>
              <a:t>Социальным </a:t>
            </a:r>
            <a:r>
              <a:rPr lang="ru-RU" u="sng" dirty="0">
                <a:solidFill>
                  <a:srgbClr val="000000"/>
                </a:solidFill>
                <a:latin typeface="Fedra Sans Pro Light"/>
              </a:rPr>
              <a:t>партнерам 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––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сотрудничество с социальными партнерами, взаимодействие с выпускниками, социально-адаптированный ребенок. </a:t>
            </a:r>
            <a:endParaRPr lang="ru-RU" dirty="0">
              <a:solidFill>
                <a:srgbClr val="000000"/>
              </a:solidFill>
              <a:latin typeface="Fedra Sans Pro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494" y="764704"/>
            <a:ext cx="6935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642D"/>
                </a:solidFill>
              </a:rPr>
              <a:t>ЦЕЛИ ПРОЕКТА </a:t>
            </a:r>
            <a:r>
              <a:rPr lang="ru-RU" sz="2400" dirty="0" smtClean="0">
                <a:solidFill>
                  <a:srgbClr val="00642D"/>
                </a:solidFill>
              </a:rPr>
              <a:t>(2) конкретные новые возможности</a:t>
            </a:r>
            <a:endParaRPr lang="ru-RU" sz="2400" dirty="0">
              <a:solidFill>
                <a:srgbClr val="0064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23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18" y="620688"/>
            <a:ext cx="2568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642D"/>
                </a:solidFill>
              </a:rPr>
              <a:t>ЦЕЛИ ПРОЕКТА </a:t>
            </a:r>
            <a:r>
              <a:rPr lang="ru-RU" sz="2400" dirty="0" smtClean="0">
                <a:solidFill>
                  <a:srgbClr val="00642D"/>
                </a:solidFill>
              </a:rPr>
              <a:t>(3)</a:t>
            </a:r>
          </a:p>
          <a:p>
            <a:pPr lvl="0"/>
            <a:endParaRPr lang="ru-RU" sz="2400" dirty="0">
              <a:solidFill>
                <a:srgbClr val="00642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830" y="620688"/>
            <a:ext cx="60833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Как будут выглядеть компоненты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9326" y="948690"/>
            <a:ext cx="1206075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ea typeface="Times New Roman"/>
              </a:rPr>
              <a:t>Превращение среды условий в среду возможностей для всех участников образовательных отношений, </a:t>
            </a:r>
            <a:r>
              <a:rPr lang="ru-RU" sz="2000" dirty="0" smtClean="0">
                <a:latin typeface="Times New Roman"/>
                <a:ea typeface="Times New Roman"/>
              </a:rPr>
              <a:t>изменит </a:t>
            </a:r>
            <a:r>
              <a:rPr lang="ru-RU" sz="2000" dirty="0" err="1" smtClean="0">
                <a:latin typeface="Times New Roman"/>
                <a:ea typeface="Times New Roman"/>
              </a:rPr>
              <a:t>средообразующие</a:t>
            </a:r>
            <a:r>
              <a:rPr lang="ru-RU" sz="2000" dirty="0" smtClean="0">
                <a:latin typeface="Times New Roman"/>
                <a:ea typeface="Times New Roman"/>
              </a:rPr>
              <a:t> переменные образовательной среды.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Организационно-технологический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корректировка в основной образовательной и рабочих программах педагогов, в программе развития и рабочей программе воспитания, обучение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педагогов по Программе развития личностного потенциала БФ «Вклад в будущее»!;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гибкий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выбор форм ПК и задач, участие в ПОС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края; использование образовательной технологии 4К, технологии ненасильственного общения, применение УМК по ЛРОС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праздники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группах - совместные творческие мероприятия детей, педагогов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родителей;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Социальный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 мотивов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самостоятельной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воспитанников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способы взаимодействия с педагогами из других детских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садов, работающих по ЛРОС –совместные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мастер-классы и семинары,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 Клуб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неформального общения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педагогов;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Пространственно-предметный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мини-ширм для зонирования пространства групп детьми; развитие различных микросред, творческих лабораторий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стена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взаимодействия педагогов с родителями, совместного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планирования и предъявления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результатов детской деятельности;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Ресурсное </a:t>
            </a:r>
            <a: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использование педагогами в работе УМК по ЛРОС, включение педагогов в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ПОС;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экспертами КК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ИПК, участие в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грантовых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конкурсах;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Управленческое сопровождение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усиление целенаправленности, гибкости, коллегиальности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оперативности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системы управления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ДОУ,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выделения рабочего времени для участия в мероприятиях ПОС.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286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494" y="980728"/>
            <a:ext cx="2568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642D"/>
                </a:solidFill>
              </a:rPr>
              <a:t>ЦЕЛИ ПРОЕКТА </a:t>
            </a:r>
            <a:r>
              <a:rPr lang="ru-RU" sz="2400" dirty="0" smtClean="0">
                <a:solidFill>
                  <a:srgbClr val="00642D"/>
                </a:solidFill>
              </a:rPr>
              <a:t>(4)</a:t>
            </a:r>
            <a:endParaRPr lang="ru-RU" sz="2400" dirty="0">
              <a:solidFill>
                <a:srgbClr val="00642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454" y="1469002"/>
            <a:ext cx="11521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Качество образования в целом: более </a:t>
            </a:r>
            <a:r>
              <a:rPr lang="ru-RU" sz="2000" dirty="0" smtClean="0"/>
              <a:t>высокие показатели развития индивидуальных достижений воспитанников.</a:t>
            </a:r>
            <a:endParaRPr lang="ru-RU" sz="2000" dirty="0"/>
          </a:p>
          <a:p>
            <a:r>
              <a:rPr lang="ru-RU" sz="2000" dirty="0"/>
              <a:t>• Развитие личностного потенциала </a:t>
            </a:r>
            <a:r>
              <a:rPr lang="ru-RU" sz="2000" dirty="0" smtClean="0"/>
              <a:t>участников образовательных отношений: благоприятный психологический климат в коллективе, развитие </a:t>
            </a:r>
            <a:r>
              <a:rPr lang="ru-RU" sz="2000" dirty="0"/>
              <a:t>детей с разным потенциалом, </a:t>
            </a:r>
            <a:r>
              <a:rPr lang="ru-RU" sz="2000" dirty="0" smtClean="0"/>
              <a:t>родителям - возможность </a:t>
            </a:r>
            <a:r>
              <a:rPr lang="ru-RU" sz="2000" dirty="0"/>
              <a:t>быть </a:t>
            </a:r>
            <a:r>
              <a:rPr lang="ru-RU" sz="2000" dirty="0" smtClean="0"/>
              <a:t>участниками событийных мероприятий.</a:t>
            </a:r>
            <a:endParaRPr lang="ru-RU" sz="2000" dirty="0"/>
          </a:p>
          <a:p>
            <a:r>
              <a:rPr lang="ru-RU" sz="2000" dirty="0" smtClean="0"/>
              <a:t>• </a:t>
            </a:r>
            <a:r>
              <a:rPr lang="ru-RU" sz="2000" dirty="0"/>
              <a:t>Качество жизни детей и взрослых</a:t>
            </a:r>
            <a:r>
              <a:rPr lang="ru-RU" sz="2000" dirty="0" smtClean="0"/>
              <a:t>: уровень развития </a:t>
            </a:r>
            <a:r>
              <a:rPr lang="ru-RU" sz="2000" dirty="0"/>
              <a:t>каждого ребенка увеличивается в соответствии с учетом его личностных  возрастных и физических особенностей в процессе воспитания и обучения </a:t>
            </a:r>
            <a:r>
              <a:rPr lang="ru-RU" sz="2000" dirty="0" smtClean="0"/>
              <a:t>в ДОУ.</a:t>
            </a:r>
            <a:endParaRPr lang="ru-RU" sz="2000" dirty="0"/>
          </a:p>
          <a:p>
            <a:r>
              <a:rPr lang="ru-RU" sz="2000" dirty="0"/>
              <a:t>• Социальное признание и поддержка </a:t>
            </a:r>
            <a:r>
              <a:rPr lang="ru-RU" sz="2000" dirty="0" smtClean="0"/>
              <a:t>ДОУ: участие в конкурсах, грантах различного </a:t>
            </a:r>
            <a:r>
              <a:rPr lang="ru-RU" sz="2000" dirty="0"/>
              <a:t>уровня; </a:t>
            </a:r>
            <a:r>
              <a:rPr lang="ru-RU" sz="2000" dirty="0" smtClean="0"/>
              <a:t>поиск </a:t>
            </a:r>
            <a:r>
              <a:rPr lang="ru-RU" sz="2000" dirty="0"/>
              <a:t>неординарных форм взаимодействия с социальными </a:t>
            </a:r>
            <a:r>
              <a:rPr lang="ru-RU" sz="2000" dirty="0" smtClean="0"/>
              <a:t>партнерами и родителями.</a:t>
            </a:r>
            <a:endParaRPr lang="ru-RU" sz="2000" dirty="0"/>
          </a:p>
          <a:p>
            <a:r>
              <a:rPr lang="ru-RU" sz="2000" dirty="0"/>
              <a:t>• Улучшение позиции </a:t>
            </a:r>
            <a:r>
              <a:rPr lang="ru-RU" sz="2000" dirty="0" smtClean="0"/>
              <a:t>ДОУ </a:t>
            </a:r>
            <a:r>
              <a:rPr lang="ru-RU" sz="2000" dirty="0"/>
              <a:t>в образовательной </a:t>
            </a:r>
            <a:r>
              <a:rPr lang="ru-RU" sz="2000" dirty="0" smtClean="0"/>
              <a:t>системе: повышение престижа ДОУ среди детских садов поселка.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Создание </a:t>
            </a:r>
            <a:r>
              <a:rPr lang="ru-RU" sz="2000" dirty="0" smtClean="0"/>
              <a:t>ЛРОС, </a:t>
            </a:r>
            <a:r>
              <a:rPr lang="ru-RU" sz="2000" dirty="0"/>
              <a:t>способствующей р</a:t>
            </a:r>
            <a:r>
              <a:rPr lang="ru-RU" sz="2000" dirty="0" smtClean="0"/>
              <a:t>азвитию </a:t>
            </a:r>
            <a:r>
              <a:rPr lang="ru-RU" sz="2000" dirty="0"/>
              <a:t>личностного потенциала участников образовательных отношений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22" y="1026894"/>
            <a:ext cx="7431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Что улучшится </a:t>
            </a:r>
            <a:r>
              <a:rPr lang="ru-RU" sz="2000" dirty="0"/>
              <a:t>в результате создания ЛРОС в </a:t>
            </a:r>
            <a:r>
              <a:rPr lang="ru-RU" sz="2000" dirty="0" smtClean="0"/>
              <a:t>нашем детском саду: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641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670" y="1196752"/>
            <a:ext cx="5599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0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Calibri" panose="020F0502020204030204" pitchFamily="34" charset="0"/>
              </a:rPr>
              <a:t>Исполнители  проекта</a:t>
            </a:r>
            <a:r>
              <a:rPr lang="ru-RU" sz="4000" b="1" kern="0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Calibri" panose="020F0502020204030204" pitchFamily="34" charset="0"/>
              </a:rPr>
              <a:t>: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256932"/>
              </p:ext>
            </p:extLst>
          </p:nvPr>
        </p:nvGraphicFramePr>
        <p:xfrm>
          <a:off x="899518" y="2048655"/>
          <a:ext cx="10454282" cy="412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44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744" y="548680"/>
            <a:ext cx="9505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endParaRPr lang="ru-RU" b="1" kern="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sz="2400" b="1" kern="0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Стратегия создания ЛРОС: </a:t>
            </a:r>
          </a:p>
          <a:p>
            <a:pPr marL="457200" lvl="0" indent="-457200">
              <a:buFont typeface="Wingdings" pitchFamily="2" charset="2"/>
              <a:buChar char="Ø"/>
              <a:defRPr/>
            </a:pPr>
            <a:endParaRPr lang="ru-RU" b="1" kern="0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450988"/>
              </p:ext>
            </p:extLst>
          </p:nvPr>
        </p:nvGraphicFramePr>
        <p:xfrm>
          <a:off x="838200" y="1412776"/>
          <a:ext cx="105156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46" y="764704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4821"/>
                </a:solidFill>
              </a:rPr>
              <a:t>КОНТУРЫ «ДОРОЖНОЙ КАРТЫ» </a:t>
            </a:r>
            <a:r>
              <a:rPr lang="ru-RU" sz="2800" b="1" dirty="0" smtClean="0">
                <a:solidFill>
                  <a:srgbClr val="004821"/>
                </a:solidFill>
              </a:rPr>
              <a:t>ПРОЕКТА</a:t>
            </a:r>
            <a:endParaRPr lang="ru-RU" sz="2800" b="1" dirty="0">
              <a:solidFill>
                <a:srgbClr val="00482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46" y="1287924"/>
            <a:ext cx="115619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Детский сад 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пространство общих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ценностей, раскрытых потенциалов: поддержка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инициативы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различных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 - стимулирование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творческой деятельности (самостоятельная деятельность ребенка предполагает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любимым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делом,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объединение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в микро - коллективы по интересам и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индивидуально личностным особенностям).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Организация различных образовательных микросред для дошкольников,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походы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парк, на стадион, на предприятия, поездки в зоопарк, выезды в другие учреждения, приезд в учреждение театра,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планетария;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дополнительное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 в ДОУ,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кружки, творческие объединения,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мастерские, мини планетарий, спортивная команда, познавательно-исследовательский центр (под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руководством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педагогов, родителей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социальных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партнеров)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виртуальные и пешие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стена для взаимодействия педагогов с родителями, совместного планирования и предъявления результатов детской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мобильности, эмоционального интеллекта. Чем лучше я понимаю себя и других, тем осознаннее 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отношениях - применение УМК по ЛРОС,  подборка и применение: сюжетно – ролевых игр, художественной литературы-терапевтических сказок, трудовой и творческой деятельности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891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38" y="764704"/>
            <a:ext cx="118093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4821"/>
                </a:solidFill>
              </a:rPr>
              <a:t>КОНТУРЫ </a:t>
            </a:r>
            <a:r>
              <a:rPr lang="ru-RU" sz="2800" b="1" dirty="0">
                <a:solidFill>
                  <a:srgbClr val="004821"/>
                </a:solidFill>
              </a:rPr>
              <a:t>«ДОРОЖНОЙ КАРТЫ» ПРОЕКТА</a:t>
            </a:r>
          </a:p>
          <a:p>
            <a:r>
              <a:rPr lang="ru-RU" dirty="0" smtClean="0">
                <a:latin typeface="Times New Roman"/>
                <a:ea typeface="Calibri"/>
              </a:rPr>
              <a:t>5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Овладение и применение личностно-развивающих технологий, адекватных специфике дошкольного возраста, способствующих развитию у детей личностного потенциала, эмоционального интеллекта: изучение образовательной технологии 4К,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соблюдая четыре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составляющих ненасильственного общения: наблюдения, чувства, потребности 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просьбы,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применение на практике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педагогами;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гибкий выбор форм ПК и задач, участие в ПОС края;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УМК по ЛРОС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взаимодействие с экспертами КК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ИПК;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праздники в группах - совместные творческие мероприятия детей, педагогов и родителей;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Овладение методиками и инструментами оценивания результатов: подбор наиболее эффективных методов и инструментов педагогической диагностики, ведение «Дневника наблюдений». Методика – «Страна эмоций  (Громова Т.В. «Страна Эмоций» Методика как инструмент диагностической и коррекционной работы с эмоционально-волевой сферой ребёнка. М., УЦ «Перспектива». 2002.)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Участие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грантовых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конкурсах для привлечения дополнительных финансовых ресурсов.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Корректировка разделов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основной образовательной и рабочих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 воспитания педагогов: 3.5  «Особенности организации развивающей предметно – пространственной среды»,  раздела 2.2 «Описание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 корректировка образовательной программы, программы развития, программы воспитания;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78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446" y="692696"/>
            <a:ext cx="1008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4821"/>
                </a:solidFill>
              </a:rPr>
              <a:t>КОНТУРЫ «ДОРОЖНОЙ КАРТЫ»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6940" y="1340768"/>
            <a:ext cx="11891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9. Развитие горизонтальных связей в управлении ДОУ. Формирование творческих групп педагогов по задачам. Переход сотрудников из одной творческой группы в другую при выполнении плана работы группы.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Появление и оформление  успешных практик – как продукт деятельности работы педагогов в проекте: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-взаимосвязь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социальными партнерами и проведение совместных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мероприятий; организация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создания детских сообществ по интересам, через организацию системы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в ДОУ;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разработки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занятий 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событийных мероприятий;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ДОУ в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качестве инновационной площадки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уровне муниципалитета.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0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203677" y="746122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РЕСУРСНОЕ </a:t>
            </a: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ОБЕСПЕЧЕНИЕ ПРОЕКТА </a:t>
            </a:r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398669"/>
              </p:ext>
            </p:extLst>
          </p:nvPr>
        </p:nvGraphicFramePr>
        <p:xfrm>
          <a:off x="838200" y="1828799"/>
          <a:ext cx="105156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2149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430" y="836712"/>
            <a:ext cx="11665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642D"/>
                </a:solidFill>
                <a:latin typeface="Fedra Sans Pro Book"/>
              </a:rPr>
              <a:t>ИСПОЛЬЗОВАНИЕ «ПРОДУКТОВОЙ </a:t>
            </a:r>
            <a:r>
              <a:rPr lang="ru-RU" sz="2400" dirty="0">
                <a:solidFill>
                  <a:srgbClr val="00642D"/>
                </a:solidFill>
                <a:latin typeface="Fedra Sans Pro Book"/>
              </a:rPr>
              <a:t>ЛИНЕЙКИ» ПРОГРАММЫ</a:t>
            </a:r>
          </a:p>
          <a:p>
            <a:r>
              <a:rPr lang="ru-RU" dirty="0">
                <a:solidFill>
                  <a:srgbClr val="F79300"/>
                </a:solidFill>
                <a:latin typeface="Arial"/>
              </a:rPr>
              <a:t>•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интеграции 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обязательных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продуктов Программы по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развитию личностного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потенциала: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Обеспечены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оптимальные условия и созданы возможности через применение технологии 4К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принципов ненасильственного общения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развития каждого ребенка в соответствии с его образовательными возможностями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Включено УМК «Вклад в будущее» в перечень УМК по реализации рабочей программы педагогов;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возможности для качественного взаимодействия специалистов и воспитателей через Соглашение договоренностей о взаимоотношениях и взаимодействии в ДОУ;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Разработана рабочая программа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календарный план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работы, программы дополнительного образования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фокусом на развитие личностного потенциала дошкольников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привлечение социальных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партнеров,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сетевого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159444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885" y="764704"/>
            <a:ext cx="1180393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Место проекта по ЛРОС в жизни и работе ДОУ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реализуется в во всех возрастных группах детского сада.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сад работает по основной образовательной программе,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разработанной на основе  инновационной программы «От рождения до школы».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Реализуются программы дополнительного образования: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Легоконструирование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«Вокальная одаренность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«Путешествие в компьютерную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страну», «Финансовая грамотность», «Здоровое питание».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Запуск проекта по ЛРОС в группах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компенсирующей направленности для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с тяжелыми нарушениями речи (ТНР), работающих по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Адаптированной образовательной программе, разработанной на основе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программы логопедической работы по общему недоразвитию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речи (обучение педагогов,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аботающих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группах компенсирующей направленности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апреле-октябре 2022 г.).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34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470" y="764704"/>
            <a:ext cx="112332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642D"/>
                </a:solidFill>
                <a:latin typeface="Fedra Sans Pro Book"/>
              </a:rPr>
              <a:t>УПРАВЛЕНЧЕСКОЕ СОПРОВОЖДЕНИЕ ПРОЕКТА</a:t>
            </a:r>
          </a:p>
          <a:p>
            <a:r>
              <a:rPr lang="ru-RU" dirty="0">
                <a:solidFill>
                  <a:srgbClr val="F79300"/>
                </a:solidFill>
                <a:latin typeface="Arial"/>
              </a:rPr>
              <a:t>•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управлять проектом в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ОО?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Управленческая команда, прошедшая обучение по ЛРОС.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F793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будет осуществляться обратная связь?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Через систему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мониторинга качества образовательного процесса и качества организации образовательной деятельности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принципу мотивирующего контроля.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F793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Каковы правила и процедуры коммуникации?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Соглашение договоренностей о взаимоотношениях и взаимодействии 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ДОУ.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F793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Будет ли организована наставническая поддержка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Поддержка через лидерскую группу педагогов.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F793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будет сопровождаться работа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обучающегося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сообщества (ПОС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)?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п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одключение к сетевому клубу ЛРОС.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56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едеральный проект\Творческая зона для дет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36426"/>
            <a:ext cx="12192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2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478" y="2004901"/>
            <a:ext cx="111612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пгт.Курагино</a:t>
            </a:r>
            <a:r>
              <a:rPr lang="ru-RU" sz="2400" dirty="0" smtClean="0"/>
              <a:t> – это маленький поселок с 15 тыс. населения, детский сад расположен в микрорайоне посёлка</a:t>
            </a:r>
            <a:r>
              <a:rPr lang="ru-RU" sz="2400" dirty="0"/>
              <a:t>,  вдали от предприятий. Здание детского сада построено по типовому проекту. Проектная наполняемость на 140 </a:t>
            </a:r>
            <a:r>
              <a:rPr lang="ru-RU" sz="2400" dirty="0" smtClean="0"/>
              <a:t>мест, по факту 140 детей. </a:t>
            </a:r>
          </a:p>
          <a:p>
            <a:r>
              <a:rPr lang="ru-RU" sz="2400" dirty="0" smtClean="0"/>
              <a:t>Общая </a:t>
            </a:r>
            <a:r>
              <a:rPr lang="ru-RU" sz="2400" dirty="0"/>
              <a:t>площадь здания 1099,5 кв. м.</a:t>
            </a:r>
          </a:p>
          <a:p>
            <a:r>
              <a:rPr lang="ru-RU" sz="2400" dirty="0" smtClean="0"/>
              <a:t>Длительность </a:t>
            </a:r>
            <a:r>
              <a:rPr lang="ru-RU" sz="2400" dirty="0"/>
              <a:t>пребывания детей в группах – 10,5 часов. </a:t>
            </a:r>
            <a:endParaRPr lang="ru-RU" sz="2400" dirty="0" smtClean="0"/>
          </a:p>
          <a:p>
            <a:r>
              <a:rPr lang="ru-RU" sz="2400" dirty="0"/>
              <a:t>Социокультурное </a:t>
            </a:r>
            <a:r>
              <a:rPr lang="ru-RU" sz="2400" dirty="0" smtClean="0"/>
              <a:t>окружение: Рядом </a:t>
            </a:r>
            <a:r>
              <a:rPr lang="ru-RU" sz="2400" dirty="0"/>
              <a:t>расположены две средних общеобразовательных </a:t>
            </a:r>
            <a:r>
              <a:rPr lang="ru-RU" sz="2400" dirty="0" smtClean="0"/>
              <a:t>школы (СОШ </a:t>
            </a:r>
            <a:r>
              <a:rPr lang="ru-RU" sz="2400" dirty="0"/>
              <a:t>№1 и СОШ №</a:t>
            </a:r>
            <a:r>
              <a:rPr lang="ru-RU" sz="2400" dirty="0" smtClean="0"/>
              <a:t>3), храм, стадион и спортивный комплекс; </a:t>
            </a:r>
            <a:r>
              <a:rPr lang="ru-RU" sz="2400" dirty="0"/>
              <a:t>в доступности (менее 1 км.): детская библиотека, музей, дом культуры, </a:t>
            </a:r>
            <a:r>
              <a:rPr lang="ru-RU" sz="2400" dirty="0" smtClean="0"/>
              <a:t>Центр образования, Центр </a:t>
            </a:r>
            <a:r>
              <a:rPr lang="ru-RU" sz="2400" dirty="0"/>
              <a:t>диагностики и консультирования «Доверие», пожарная </a:t>
            </a:r>
            <a:r>
              <a:rPr lang="ru-RU" sz="2400" dirty="0" smtClean="0"/>
              <a:t>часть.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06" y="619906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МБДОУ </a:t>
            </a:r>
            <a:r>
              <a:rPr lang="ru-RU" sz="2800" b="1" kern="0" dirty="0" err="1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Курагинский</a:t>
            </a:r>
            <a:r>
              <a:rPr lang="ru-RU" sz="28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 детский </a:t>
            </a:r>
            <a:r>
              <a:rPr lang="ru-RU" sz="2800" b="1" kern="0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сад  </a:t>
            </a:r>
            <a:r>
              <a:rPr lang="ru-RU" sz="28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№8 «Лесная сказка»</a:t>
            </a:r>
          </a:p>
          <a:p>
            <a:pPr lvl="0" algn="ctr">
              <a:defRPr/>
            </a:pPr>
            <a:r>
              <a:rPr lang="ru-RU" altLang="ru-RU" sz="28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</a:t>
            </a:r>
            <a:r>
              <a:rPr lang="ru-RU" altLang="ru-RU" sz="28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СПРАВКА</a:t>
            </a:r>
          </a:p>
        </p:txBody>
      </p:sp>
    </p:spTree>
    <p:extLst>
      <p:ext uri="{BB962C8B-B14F-4D97-AF65-F5344CB8AC3E}">
        <p14:creationId xmlns:p14="http://schemas.microsoft.com/office/powerpoint/2010/main" val="320262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07430" y="908720"/>
            <a:ext cx="1216660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МБДОУ </a:t>
            </a:r>
            <a:r>
              <a:rPr lang="ru-RU" sz="2800" b="1" kern="0" dirty="0" err="1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Курагинский</a:t>
            </a:r>
            <a:r>
              <a:rPr lang="ru-RU" sz="2800" b="1" kern="0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 детский сад №8 «Лесная сказка»</a:t>
            </a:r>
            <a:endParaRPr lang="ru-RU" sz="2800" b="1" kern="0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  <a:sym typeface="Fedra Sans Pro"/>
            </a:endParaRPr>
          </a:p>
          <a:p>
            <a:pPr algn="ctr">
              <a:defRPr/>
            </a:pPr>
            <a:r>
              <a:rPr lang="ru-RU" altLang="ru-RU" sz="28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СПРАВКА</a:t>
            </a:r>
            <a:endParaRPr lang="ru-RU" altLang="ru-RU" sz="28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lvl="0" algn="ctr">
              <a:defRPr/>
            </a:pPr>
            <a:r>
              <a:rPr lang="ru-RU" sz="2800" b="1" kern="0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контингент обучающихся                                социальный паспорт</a:t>
            </a:r>
            <a:endParaRPr lang="ru-RU" sz="2800" b="1" kern="0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  <a:sym typeface="Fedra Sans Pro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730715"/>
              </p:ext>
            </p:extLst>
          </p:nvPr>
        </p:nvGraphicFramePr>
        <p:xfrm>
          <a:off x="899518" y="2212231"/>
          <a:ext cx="4392488" cy="3932552"/>
        </p:xfrm>
        <a:graphic>
          <a:graphicData uri="http://schemas.openxmlformats.org/drawingml/2006/table">
            <a:tbl>
              <a:tblPr firstRow="1" firstCol="1" bandRow="1"/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обучающихся, из них: 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142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ОВЗ всего:</a:t>
                      </a:r>
                      <a:endParaRPr lang="ru-RU" sz="20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с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ТНР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142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с ЗПР</a:t>
                      </a:r>
                      <a:endParaRPr lang="ru-RU" sz="2000" b="1" kern="1200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142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групп, из них: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комбинированной   направленности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компенсирующей направленности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8731226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332037"/>
              </p:ext>
            </p:extLst>
          </p:nvPr>
        </p:nvGraphicFramePr>
        <p:xfrm>
          <a:off x="6190731" y="2212230"/>
          <a:ext cx="5472608" cy="4140204"/>
        </p:xfrm>
        <a:graphic>
          <a:graphicData uri="http://schemas.openxmlformats.org/drawingml/2006/table">
            <a:tbl>
              <a:tblPr firstRow="1" firstCol="1" bandRow="1"/>
              <a:tblGrid>
                <a:gridCol w="36968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58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5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многодетных семей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5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малообеспеченных семей 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неполных семьей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6607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полных семьей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3765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Семьи, имеющие ребенка-инвалида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5119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Семьи, имеющие ребенка под опекой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5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Неблагополучные семьи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30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494" y="908720"/>
            <a:ext cx="10009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МБДОУ </a:t>
            </a:r>
            <a:r>
              <a:rPr lang="ru-RU" sz="2800" b="1" kern="0" dirty="0" err="1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Курагинский</a:t>
            </a:r>
            <a:r>
              <a:rPr lang="ru-RU" sz="28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 детский сад №8 «Лесная сказка»</a:t>
            </a:r>
          </a:p>
          <a:p>
            <a:pPr lvl="0" algn="ctr">
              <a:defRPr/>
            </a:pPr>
            <a:r>
              <a:rPr lang="ru-RU" sz="2800" b="1" kern="0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 </a:t>
            </a:r>
            <a:r>
              <a:rPr lang="ru-RU" sz="28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педагогический состав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27652"/>
              </p:ext>
            </p:extLst>
          </p:nvPr>
        </p:nvGraphicFramePr>
        <p:xfrm>
          <a:off x="1619598" y="1844824"/>
          <a:ext cx="8632174" cy="2520280"/>
        </p:xfrm>
        <a:graphic>
          <a:graphicData uri="http://schemas.openxmlformats.org/drawingml/2006/table">
            <a:tbl>
              <a:tblPr firstRow="1" firstCol="1" bandRow="1"/>
              <a:tblGrid>
                <a:gridCol w="5864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7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6940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Воспитателей</a:t>
                      </a:r>
                      <a:endParaRPr lang="ru-RU" sz="20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Специалистов всего,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из них: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940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педагог-психолог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учитель-логопед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6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музыкальный руководитель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7160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dirty="0" smtClean="0"/>
                        <a:t>                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инструктор по физической культуре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29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8320" y="769745"/>
            <a:ext cx="7985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Ключевые данные </a:t>
            </a:r>
            <a:r>
              <a:rPr lang="ru-RU" sz="3200" dirty="0" smtClean="0"/>
              <a:t>о ДОУ </a:t>
            </a:r>
            <a:r>
              <a:rPr lang="ru-RU" sz="3200" dirty="0"/>
              <a:t>в цифрах и фактах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3450" y="1354520"/>
            <a:ext cx="10945216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Анализ профессионального уровня кадров: 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11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педагогов имеют высшее, 7 - среднее специальное образование, молодой специалист в этом году получит высшее образование. 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Возрастной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состав: до 30 лет – 1 педагог, от 30 до 50 лет – 6 педагогов, 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от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50 до 55 лет – 3 педагога, старше 55 лет – 8 педагогов. 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Педагогический стаж: 20 лет и более – 9 педагогов, 10-20 лет – 7,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стаж 5-10 лет – 1 педагог, молодой специалист - 1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Квалификация: высшая квалификационная категория – 4 педагога,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первая – 12 педагогов, аттестованы на соответствие занимаемой должности – 2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Награды: Нагрудный знак «Почётный работник общего образования Российской Федерации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» -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2 педагога; Победители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муниципального конкурса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«Воспитатель года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» 4 педагога, участники конкурса – 3 педагога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9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142" y="1340768"/>
            <a:ext cx="11633506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Имеющиеся заделы по теме </a:t>
            </a:r>
            <a:r>
              <a:rPr lang="ru-RU" dirty="0" smtClean="0"/>
              <a:t>проекта:</a:t>
            </a:r>
          </a:p>
          <a:p>
            <a:r>
              <a:rPr lang="ru-RU" dirty="0" smtClean="0"/>
              <a:t>- В группах достаточно разнообразная среда, которая обеспечивает реализацию потребностей ребенка в активной </a:t>
            </a:r>
          </a:p>
          <a:p>
            <a:r>
              <a:rPr lang="ru-RU" dirty="0" smtClean="0"/>
              <a:t>и разноплановой деятельности.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Педагоги включаются в профессиональные образовательные сообщества, участвуют в районных методических</a:t>
            </a:r>
          </a:p>
          <a:p>
            <a:r>
              <a:rPr lang="ru-RU" dirty="0" smtClean="0"/>
              <a:t>объединениях, в работу инновационных площадок (по работе с родителями).</a:t>
            </a:r>
          </a:p>
          <a:p>
            <a:pPr marL="285750" indent="-285750">
              <a:buFontTx/>
              <a:buChar char="-"/>
            </a:pPr>
            <a:r>
              <a:rPr lang="ru-RU" dirty="0"/>
              <a:t>Большинство наших педагогов  рассматривают детский сад как единственное  место работы, а педагогическую </a:t>
            </a:r>
            <a:endParaRPr lang="ru-RU" dirty="0" smtClean="0"/>
          </a:p>
          <a:p>
            <a:r>
              <a:rPr lang="ru-RU" dirty="0" smtClean="0"/>
              <a:t>деятельность </a:t>
            </a:r>
            <a:r>
              <a:rPr lang="ru-RU" dirty="0"/>
              <a:t>как важнейшую сферу своей жизни. Многие вовлечены в жизнь учреждения, которая составляет их </a:t>
            </a:r>
            <a:endParaRPr lang="ru-RU" dirty="0" smtClean="0"/>
          </a:p>
          <a:p>
            <a:r>
              <a:rPr lang="ru-RU" dirty="0" smtClean="0"/>
              <a:t>главную </a:t>
            </a:r>
            <a:r>
              <a:rPr lang="ru-RU" dirty="0"/>
              <a:t>жизненную </a:t>
            </a:r>
            <a:r>
              <a:rPr lang="ru-RU" dirty="0" smtClean="0"/>
              <a:t>ценность.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Воспитанники при </a:t>
            </a:r>
            <a:r>
              <a:rPr lang="ru-RU" dirty="0"/>
              <a:t>необходимости переходят из общеобразовательной группы в компенсирующую и </a:t>
            </a:r>
            <a:r>
              <a:rPr lang="ru-RU" dirty="0" smtClean="0"/>
              <a:t>наоборот.</a:t>
            </a:r>
          </a:p>
          <a:p>
            <a:r>
              <a:rPr lang="ru-RU" dirty="0" smtClean="0"/>
              <a:t>В детском саду инклюзивное образование. На базе детского сада работают объединения дополнительного </a:t>
            </a:r>
          </a:p>
          <a:p>
            <a:r>
              <a:rPr lang="ru-RU" dirty="0"/>
              <a:t>о</a:t>
            </a:r>
            <a:r>
              <a:rPr lang="ru-RU" dirty="0" smtClean="0"/>
              <a:t>бразования без взимания оплаты.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 базе детского сада работает детско – родительский клуб «Гармония». Для консультирования родителей по </a:t>
            </a:r>
            <a:endParaRPr lang="ru-RU" dirty="0" smtClean="0"/>
          </a:p>
          <a:p>
            <a:r>
              <a:rPr lang="ru-RU" dirty="0" smtClean="0"/>
              <a:t>вопросам </a:t>
            </a:r>
            <a:r>
              <a:rPr lang="ru-RU" dirty="0"/>
              <a:t>воспитания и развития дошкольников организован Консультативный пункт. В рамках Федерального </a:t>
            </a:r>
            <a:endParaRPr lang="ru-RU" dirty="0" smtClean="0"/>
          </a:p>
          <a:p>
            <a:r>
              <a:rPr lang="ru-RU" dirty="0" smtClean="0"/>
              <a:t>проекта </a:t>
            </a:r>
            <a:r>
              <a:rPr lang="ru-RU" dirty="0"/>
              <a:t>«Поддержка семей, имеющих детей» по реализации гранта «Государственная поддержка </a:t>
            </a:r>
            <a:r>
              <a:rPr lang="ru-RU" dirty="0" smtClean="0"/>
              <a:t>некоммерческих</a:t>
            </a:r>
          </a:p>
          <a:p>
            <a:r>
              <a:rPr lang="ru-RU" dirty="0" smtClean="0"/>
              <a:t>организаций </a:t>
            </a:r>
            <a:r>
              <a:rPr lang="ru-RU" dirty="0"/>
              <a:t>в целях оказания психолого-педагогической, методической и консультативной помощи гражданам, </a:t>
            </a:r>
            <a:endParaRPr lang="ru-RU" dirty="0" smtClean="0"/>
          </a:p>
          <a:p>
            <a:r>
              <a:rPr lang="ru-RU" dirty="0" smtClean="0"/>
              <a:t>имеющих </a:t>
            </a:r>
            <a:r>
              <a:rPr lang="ru-RU" dirty="0"/>
              <a:t>детей» (федерального проекта «Современная школа» национального проекта «Образование</a:t>
            </a:r>
            <a:r>
              <a:rPr lang="ru-RU" dirty="0" smtClean="0"/>
              <a:t>»).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Сотрудничество с социумом: рядом с детским садом расположены </a:t>
            </a:r>
            <a:r>
              <a:rPr lang="ru-RU" dirty="0"/>
              <a:t>две средних общеобразовательных </a:t>
            </a:r>
            <a:r>
              <a:rPr lang="ru-RU" dirty="0" smtClean="0"/>
              <a:t>школы,</a:t>
            </a:r>
          </a:p>
          <a:p>
            <a:r>
              <a:rPr lang="ru-RU" dirty="0" smtClean="0"/>
              <a:t>стадион, спортивный Центр в </a:t>
            </a:r>
            <a:r>
              <a:rPr lang="ru-RU" dirty="0"/>
              <a:t>доступности (менее 1 км.): детская библиотека, музей, дом культуры, Центр </a:t>
            </a:r>
            <a:endParaRPr lang="ru-RU" dirty="0" smtClean="0"/>
          </a:p>
          <a:p>
            <a:r>
              <a:rPr lang="ru-RU" dirty="0" smtClean="0"/>
              <a:t>диагностики </a:t>
            </a:r>
            <a:r>
              <a:rPr lang="ru-RU" dirty="0"/>
              <a:t>и консультирования </a:t>
            </a:r>
            <a:r>
              <a:rPr lang="ru-RU" dirty="0" smtClean="0"/>
              <a:t>«</a:t>
            </a:r>
            <a:r>
              <a:rPr lang="ru-RU" dirty="0"/>
              <a:t>Доверие», пожарная часть, храм.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76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913160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</a:t>
            </a: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Исследования </a:t>
            </a: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 </a:t>
            </a: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ДОУ</a:t>
            </a: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0283" y="2010248"/>
            <a:ext cx="11211863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681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lc="http://schemas.openxmlformats.org/drawingml/2006/lockedCanvas" xmlns:xdr="http://schemas.openxmlformats.org/drawingml/2006/spreadsheetDrawing" xmlns:a16="http://schemas.microsoft.com/office/drawing/2014/main" xmlns="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136459"/>
              </p:ext>
            </p:extLst>
          </p:nvPr>
        </p:nvGraphicFramePr>
        <p:xfrm>
          <a:off x="179438" y="1700808"/>
          <a:ext cx="6152515" cy="360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lc="http://schemas.openxmlformats.org/drawingml/2006/lockedCanvas" xmlns:xdr="http://schemas.openxmlformats.org/drawingml/2006/spreadsheetDrawing" xmlns:a16="http://schemas.microsoft.com/office/drawing/2014/main" xmlns="" id="{00000000-0008-0000-01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144068"/>
              </p:ext>
            </p:extLst>
          </p:nvPr>
        </p:nvGraphicFramePr>
        <p:xfrm>
          <a:off x="6084094" y="1411758"/>
          <a:ext cx="6152515" cy="417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8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5508</TotalTime>
  <Words>2798</Words>
  <Application>Microsoft Office PowerPoint</Application>
  <PresentationFormat>Произвольный</PresentationFormat>
  <Paragraphs>256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5565</cp:lastModifiedBy>
  <cp:revision>248</cp:revision>
  <cp:lastPrinted>2021-01-25T19:03:38Z</cp:lastPrinted>
  <dcterms:created xsi:type="dcterms:W3CDTF">2020-09-14T17:49:18Z</dcterms:created>
  <dcterms:modified xsi:type="dcterms:W3CDTF">2022-05-31T09:30:19Z</dcterms:modified>
</cp:coreProperties>
</file>